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32"/>
  </p:notesMasterIdLst>
  <p:sldIdLst>
    <p:sldId id="256" r:id="rId2"/>
    <p:sldId id="300" r:id="rId3"/>
    <p:sldId id="288" r:id="rId4"/>
    <p:sldId id="274" r:id="rId5"/>
    <p:sldId id="301" r:id="rId6"/>
    <p:sldId id="343" r:id="rId7"/>
    <p:sldId id="309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3" r:id="rId17"/>
    <p:sldId id="324" r:id="rId18"/>
    <p:sldId id="332" r:id="rId19"/>
    <p:sldId id="330" r:id="rId20"/>
    <p:sldId id="329" r:id="rId21"/>
    <p:sldId id="327" r:id="rId22"/>
    <p:sldId id="326" r:id="rId23"/>
    <p:sldId id="339" r:id="rId24"/>
    <p:sldId id="338" r:id="rId25"/>
    <p:sldId id="336" r:id="rId26"/>
    <p:sldId id="344" r:id="rId27"/>
    <p:sldId id="345" r:id="rId28"/>
    <p:sldId id="346" r:id="rId29"/>
    <p:sldId id="347" r:id="rId30"/>
    <p:sldId id="342" r:id="rId31"/>
  </p:sldIdLst>
  <p:sldSz cx="9144000" cy="6858000" type="screen4x3"/>
  <p:notesSz cx="6858000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C2627A-9274-418B-B59F-0C88BD44428F}" type="datetimeFigureOut">
              <a:rPr lang="es-MX"/>
              <a:pPr>
                <a:defRPr/>
              </a:pPr>
              <a:t>25/06/2012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33F154-F06D-47BD-8C13-A68D316987D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019F48-1497-46FD-AD20-68634F569EBC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290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2219D4-637E-4901-A93A-036AA93E5DE7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300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5BF675-E1CB-45EC-B76D-3A8AC80E6ACD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310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ADEB19-4B0D-4623-9B6F-20F584C07BFB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32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47A196-E22E-4BE2-A798-FA108AE69993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351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4F1264-627B-4D00-8716-C42AC97A7F6E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361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590F75-D2C5-4996-8A07-89C786A69A7D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372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EB32AC-346F-4795-AB42-C795E3CA2CEE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392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75F1D5-A8A2-49B7-AC03-45817D623E64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40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024BF4-FEAE-4294-A6E4-A1BEB5471FBA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42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A1E8C0-5CFD-4774-A77E-F742E175E1F0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075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30963D-D591-4244-8470-26533FC9D10B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43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CC3147-7539-44D5-96CA-51A0C5A43A87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s-MX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44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116A3E-F4D9-4915-9F4C-FC1E21F7F2A7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s-MX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45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C696A1-470B-4FCB-9D97-FDBD3D15537E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s-MX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47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8E34E2-FC4D-40E9-AD8D-8A162A514D68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s-MX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4C562-C729-44CF-8910-9D0FD4180051}" type="slidenum">
              <a:rPr lang="es-MX" smtClean="0"/>
              <a:pPr/>
              <a:t>30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116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191C11-466F-4B08-B966-DFBA59E72E82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126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1CB755-30C0-410E-B108-6A253E59A30C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208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E06781-293A-4ACA-A801-7011345580D0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3E280D-5EEC-4F73-A51F-8159FA3E34C4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259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A11CD3-10B7-45FB-A031-69DFE7A0B900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269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857076-5D76-4F5D-8F21-C66190E8934E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1280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D4196A-EF06-4A26-84DA-5F935FF5C8B6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531A10-1B40-4047-B543-AEAB1EE675F9}" type="datetimeFigureOut">
              <a:rPr lang="es-MX" smtClean="0"/>
              <a:pPr>
                <a:defRPr/>
              </a:pPr>
              <a:t>25/06/2012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CEB9B-D240-403C-B1AC-771562DA792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DEDC1D-10EB-40F6-B225-9C1163401A76}" type="datetimeFigureOut">
              <a:rPr lang="es-MX" smtClean="0"/>
              <a:pPr>
                <a:defRPr/>
              </a:pPr>
              <a:t>25/06/2012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E7F98-6431-4956-96A4-C61A888EF7F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200052-85A5-4407-968F-478626A73EEB}" type="datetimeFigureOut">
              <a:rPr lang="es-MX" smtClean="0"/>
              <a:pPr>
                <a:defRPr/>
              </a:pPr>
              <a:t>25/06/2012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A2DD3-C591-4580-83E0-9BDB98EAA9C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32CF9-BE2B-478D-B721-F743E72F16D1}" type="datetimeFigureOut">
              <a:rPr lang="es-MX" smtClean="0"/>
              <a:pPr>
                <a:defRPr/>
              </a:pPr>
              <a:t>25/06/2012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8D769-61A9-438B-A8CB-0B00C4AB39EA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76B830-78E0-4212-9F3B-B170C7D0710A}" type="datetimeFigureOut">
              <a:rPr lang="es-MX" smtClean="0"/>
              <a:pPr>
                <a:defRPr/>
              </a:pPr>
              <a:t>25/06/2012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3A888-56B9-475A-8CA4-D827F31C8D1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8C9B65-478D-4A04-8E29-4D6D6EC3BB1F}" type="datetimeFigureOut">
              <a:rPr lang="es-MX" smtClean="0"/>
              <a:pPr>
                <a:defRPr/>
              </a:pPr>
              <a:t>25/06/2012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90259-846C-4589-A7CE-8DC1F422702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A95E1E-3A0E-4395-9788-1FFC7099AA79}" type="datetimeFigureOut">
              <a:rPr lang="es-MX" smtClean="0"/>
              <a:pPr>
                <a:defRPr/>
              </a:pPr>
              <a:t>25/06/2012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BE4B0-3363-4B33-9DB5-E51506D39D8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80F15B-ED07-4E25-8605-DF16866ED8BE}" type="datetimeFigureOut">
              <a:rPr lang="es-MX" smtClean="0"/>
              <a:pPr>
                <a:defRPr/>
              </a:pPr>
              <a:t>25/06/2012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94F44-6324-4881-878A-16EB575EDA9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898D68-E421-4153-A4A4-085F4A510616}" type="datetimeFigureOut">
              <a:rPr lang="es-MX" smtClean="0"/>
              <a:pPr>
                <a:defRPr/>
              </a:pPr>
              <a:t>25/06/2012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9E0A10-D18B-475E-8505-BCFA856D69F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760321-9451-47F2-A267-6779A96AE11A}" type="datetimeFigureOut">
              <a:rPr lang="es-MX" smtClean="0"/>
              <a:pPr>
                <a:defRPr/>
              </a:pPr>
              <a:t>25/06/2012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48EF5-4752-46C2-95BC-21BC106C584A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2C2761-F2BE-4E38-916A-32872C21D943}" type="datetimeFigureOut">
              <a:rPr lang="es-MX" smtClean="0"/>
              <a:pPr>
                <a:defRPr/>
              </a:pPr>
              <a:t>25/06/2012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6CE2C25-71F9-4690-9278-12591662C9C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AFE3CAC-ED3B-49CE-AA61-FEEE01CC8C17}" type="datetimeFigureOut">
              <a:rPr lang="es-MX" smtClean="0"/>
              <a:pPr>
                <a:defRPr/>
              </a:pPr>
              <a:t>25/06/2012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1832525-CA5E-454F-A983-A1FD962C8CF9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://www.google.com.mx/imgres?q=logo+del+Instituto+de+vivienda+del+distrito+federal&amp;hl=es&amp;gbv=2&amp;biw=1024&amp;bih=575&amp;tbm=isch&amp;tbnid=cYa8pl3jZhT31M:&amp;imgrefurl=http://es-la.facebook.com/people/Instituto-De-Vivienda-Df/100002391886466&amp;docid=rB3xDA9REXZCNM&amp;imgurl=http://profile.ak.fbcdn.net/hprofile-ak-ash2/211311_100002391886466_2084691_n.jpg&amp;w=180&amp;h=164&amp;ei=cNfgT4CNI4S58QGO4q3wCA&amp;zoom=1&amp;iact=hc&amp;vpx=817&amp;vpy=253&amp;dur=63&amp;hovh=131&amp;hovw=144&amp;tx=133&amp;ty=70&amp;sig=106894727664669813021&amp;page=2&amp;tbnh=122&amp;tbnw=135&amp;start=16&amp;ndsp=20&amp;ved=1t:429,r:4,s:16,i:13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776"/>
          <a:stretch>
            <a:fillRect/>
          </a:stretch>
        </p:blipFill>
        <p:spPr bwMode="auto">
          <a:xfrm>
            <a:off x="843591" y="1428736"/>
            <a:ext cx="2871153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42"/>
          <p:cNvSpPr txBox="1">
            <a:spLocks noChangeArrowheads="1"/>
          </p:cNvSpPr>
          <p:nvPr/>
        </p:nvSpPr>
        <p:spPr bwMode="auto">
          <a:xfrm>
            <a:off x="857224" y="4121171"/>
            <a:ext cx="75723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5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Administración </a:t>
            </a:r>
            <a:r>
              <a:rPr lang="es-MX" sz="5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Pública del Distrito Federal</a:t>
            </a:r>
          </a:p>
        </p:txBody>
      </p:sp>
      <p:pic>
        <p:nvPicPr>
          <p:cNvPr id="7" name="rg_hi" descr="http://t0.gstatic.com/images?q=tbn:ANd9GcTRn96NmRkV7a2VZxGLwF77JvBZZhe-5hcFma9O_78dfpDvNuUr">
            <a:hlinkClick r:id="rId4"/>
          </p:cNvPr>
          <p:cNvPicPr/>
          <p:nvPr/>
        </p:nvPicPr>
        <p:blipFill>
          <a:blip r:embed="rId5" cstate="print">
            <a:clrChange>
              <a:clrFrom>
                <a:srgbClr val="FDFDF5"/>
              </a:clrFrom>
              <a:clrTo>
                <a:srgbClr val="FDFD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657350"/>
            <a:ext cx="2214578" cy="198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780956"/>
            <a:ext cx="2985089" cy="1071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9 Imagen" descr="Evalúa DF.pn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72264" y="1555532"/>
            <a:ext cx="2143140" cy="2087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43650" y="6207125"/>
            <a:ext cx="28003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3 Rectángulo"/>
          <p:cNvSpPr>
            <a:spLocks noChangeArrowheads="1"/>
          </p:cNvSpPr>
          <p:nvPr/>
        </p:nvSpPr>
        <p:spPr bwMode="auto">
          <a:xfrm>
            <a:off x="465138" y="1143000"/>
            <a:ext cx="7750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 algn="just">
              <a:spcBef>
                <a:spcPct val="20000"/>
              </a:spcBef>
              <a:buClr>
                <a:srgbClr val="008080"/>
              </a:buClr>
            </a:pPr>
            <a:r>
              <a:rPr lang="es-MX" sz="2800" b="1">
                <a:solidFill>
                  <a:srgbClr val="7030A0"/>
                </a:solidFill>
                <a:latin typeface="Arial Narrow" pitchFamily="34" charset="0"/>
              </a:rPr>
              <a:t>Distinción entre descentralización y desconcentración</a:t>
            </a:r>
            <a:endParaRPr lang="es-MX" sz="2000" b="1">
              <a:solidFill>
                <a:srgbClr val="7030A0"/>
              </a:solidFill>
              <a:latin typeface="Arial Narrow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625" y="1857375"/>
          <a:ext cx="8286809" cy="4312920"/>
        </p:xfrm>
        <a:graphic>
          <a:graphicData uri="http://schemas.openxmlformats.org/drawingml/2006/table">
            <a:tbl>
              <a:tblPr/>
              <a:tblGrid>
                <a:gridCol w="2500330"/>
                <a:gridCol w="2985710"/>
                <a:gridCol w="2800769"/>
              </a:tblGrid>
              <a:tr h="348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es-ES" sz="320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Descentralización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Desconcentración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48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Denominación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Organismo descentralizado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Órgano desconcentrado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48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Personalidad jurídica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Propia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Del Distrito Federal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48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Patrimonio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Propio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Del Distrito Federal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Subordinación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Indirectamente del Jefe de Gobierno, tiene su propio órgano de gobierno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Directamente del Jefe de Gobierno o de una dependencia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0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Autonomía. De gestión, técnica y financiera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Plena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Limitada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48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Sector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Paraestatal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Central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48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Órgano de Gobierno</a:t>
                      </a:r>
                      <a:endParaRPr lang="es-ES" sz="320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Colegiado</a:t>
                      </a:r>
                      <a:endParaRPr lang="es-ES" sz="320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No tiene</a:t>
                      </a:r>
                      <a:endParaRPr lang="es-ES" sz="320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3 Rectángulo"/>
          <p:cNvSpPr>
            <a:spLocks noChangeArrowheads="1"/>
          </p:cNvSpPr>
          <p:nvPr/>
        </p:nvSpPr>
        <p:spPr bwMode="auto">
          <a:xfrm>
            <a:off x="250825" y="1000125"/>
            <a:ext cx="4606925" cy="584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 algn="just">
              <a:spcBef>
                <a:spcPct val="20000"/>
              </a:spcBef>
              <a:buClr>
                <a:srgbClr val="008080"/>
              </a:buClr>
            </a:pPr>
            <a:r>
              <a:rPr lang="es-MX" sz="2800" b="1" dirty="0">
                <a:solidFill>
                  <a:srgbClr val="7030A0"/>
                </a:solidFill>
                <a:latin typeface="Arial Narrow" pitchFamily="34" charset="0"/>
              </a:rPr>
              <a:t>Sector Central</a:t>
            </a:r>
          </a:p>
          <a:p>
            <a:pPr marL="274638" indent="-274638" algn="just">
              <a:spcBef>
                <a:spcPct val="20000"/>
              </a:spcBef>
              <a:buClr>
                <a:srgbClr val="008080"/>
              </a:buClr>
            </a:pP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El sector central de la Administración Pública del Distrito Federal está integrado tanto por las dependencias como por los órganos desconcentrados</a:t>
            </a:r>
          </a:p>
          <a:p>
            <a:pPr marL="274638" indent="-274638" algn="just">
              <a:spcBef>
                <a:spcPct val="20000"/>
              </a:spcBef>
              <a:buClr>
                <a:srgbClr val="008080"/>
              </a:buClr>
            </a:pP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El </a:t>
            </a:r>
            <a:r>
              <a:rPr lang="es-MX" sz="2400" i="1" dirty="0">
                <a:solidFill>
                  <a:srgbClr val="7030A0"/>
                </a:solidFill>
                <a:latin typeface="Arial Narrow" pitchFamily="34" charset="0"/>
              </a:rPr>
              <a:t>Estatuto de Gobierno 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prevé en su artículo 115 que corresponde a los órganos centrales de la Administración Pública del Distrito Federal, de acuerdo a la asignación que determine la ley, las atribuciones de planeación, organización, normatividad, control, evaluación y operación</a:t>
            </a:r>
          </a:p>
        </p:txBody>
      </p:sp>
      <p:pic>
        <p:nvPicPr>
          <p:cNvPr id="57348" name="4 Imagen" descr="http://www.cevat.org.mx/aulavirtual/moodledata/19/GRAFICAS/grafica-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5" y="1214438"/>
            <a:ext cx="40005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 descr="Logos Juntos Col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3 Rectángulo"/>
          <p:cNvSpPr>
            <a:spLocks noChangeArrowheads="1"/>
          </p:cNvSpPr>
          <p:nvPr/>
        </p:nvSpPr>
        <p:spPr bwMode="auto">
          <a:xfrm>
            <a:off x="571502" y="1214422"/>
            <a:ext cx="7786712" cy="44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763" indent="-4763" algn="just">
              <a:spcBef>
                <a:spcPct val="20000"/>
              </a:spcBef>
              <a:buClr>
                <a:srgbClr val="008080"/>
              </a:buClr>
            </a:pPr>
            <a:r>
              <a:rPr lang="es-MX" sz="2400" dirty="0" smtClean="0">
                <a:solidFill>
                  <a:srgbClr val="7030A0"/>
                </a:solidFill>
                <a:latin typeface="Arial Narrow" pitchFamily="34" charset="0"/>
              </a:rPr>
              <a:t>De 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los artículos 23 a 35 de la </a:t>
            </a:r>
            <a:r>
              <a:rPr lang="es-MX" sz="2400" i="1" dirty="0">
                <a:solidFill>
                  <a:srgbClr val="7030A0"/>
                </a:solidFill>
                <a:latin typeface="Arial Narrow" pitchFamily="34" charset="0"/>
              </a:rPr>
              <a:t>Ley Orgánica de la Administración Pública del Distrito Federal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, se prevé </a:t>
            </a:r>
            <a:r>
              <a:rPr lang="es-MX" sz="2400" b="1" u="sng" dirty="0">
                <a:solidFill>
                  <a:srgbClr val="7030A0"/>
                </a:solidFill>
                <a:latin typeface="Arial Narrow" pitchFamily="34" charset="0"/>
              </a:rPr>
              <a:t>la competencia por materia de las dependencias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, en tanto que en el </a:t>
            </a:r>
            <a:r>
              <a:rPr lang="es-MX" sz="2400" i="1" dirty="0">
                <a:solidFill>
                  <a:srgbClr val="7030A0"/>
                </a:solidFill>
                <a:latin typeface="Arial Narrow" pitchFamily="34" charset="0"/>
              </a:rPr>
              <a:t>Reglamento Interior de la Administración Pública del Distrito Federal 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se prevé la </a:t>
            </a:r>
            <a:r>
              <a:rPr lang="es-MX" sz="2400" b="1" u="sng" dirty="0">
                <a:solidFill>
                  <a:srgbClr val="7030A0"/>
                </a:solidFill>
                <a:latin typeface="Arial Narrow" pitchFamily="34" charset="0"/>
              </a:rPr>
              <a:t>organización y estructura de las unidades administrativas adscritas al sector central</a:t>
            </a:r>
            <a:r>
              <a:rPr lang="es-MX" sz="2400" b="1" dirty="0">
                <a:solidFill>
                  <a:srgbClr val="7030A0"/>
                </a:solidFill>
                <a:latin typeface="Arial Narrow" pitchFamily="34" charset="0"/>
              </a:rPr>
              <a:t>.</a:t>
            </a:r>
          </a:p>
          <a:p>
            <a:pPr marL="4763" indent="-4763" algn="just">
              <a:spcBef>
                <a:spcPct val="20000"/>
              </a:spcBef>
              <a:buClr>
                <a:srgbClr val="008080"/>
              </a:buClr>
            </a:pPr>
            <a:endParaRPr lang="es-MX" sz="1000" dirty="0">
              <a:solidFill>
                <a:srgbClr val="7030A0"/>
              </a:solidFill>
              <a:latin typeface="Arial Narrow" pitchFamily="34" charset="0"/>
            </a:endParaRPr>
          </a:p>
          <a:p>
            <a:pPr marL="4763" indent="-4763" algn="just">
              <a:spcBef>
                <a:spcPct val="20000"/>
              </a:spcBef>
              <a:buClr>
                <a:srgbClr val="008080"/>
              </a:buClr>
            </a:pP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Debe tomarse en cuenta que las unidades administrativas que integran el sector central no tienen personalidad jurídica y patrimonio propios, sino que participan de la personalidad y patrimonio del Distrito Federal como entidad federativa. Este principio es de igual forma aplicable a las delegaciones.</a:t>
            </a:r>
          </a:p>
        </p:txBody>
      </p:sp>
      <p:pic>
        <p:nvPicPr>
          <p:cNvPr id="4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8 Rectángulo"/>
          <p:cNvSpPr>
            <a:spLocks noChangeArrowheads="1"/>
          </p:cNvSpPr>
          <p:nvPr/>
        </p:nvSpPr>
        <p:spPr bwMode="auto">
          <a:xfrm>
            <a:off x="5214938" y="1714500"/>
            <a:ext cx="3178175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3200" b="1" dirty="0">
                <a:solidFill>
                  <a:srgbClr val="7030A0"/>
                </a:solidFill>
                <a:latin typeface="Arial Narrow" pitchFamily="34" charset="0"/>
              </a:rPr>
              <a:t>Dependencias</a:t>
            </a:r>
          </a:p>
          <a:p>
            <a:pPr algn="just"/>
            <a:endParaRPr lang="es-ES" sz="320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La Administración Pública centralizada se integra por la </a:t>
            </a:r>
            <a:r>
              <a:rPr lang="es-MX" sz="2400" dirty="0" smtClean="0">
                <a:solidFill>
                  <a:srgbClr val="7030A0"/>
                </a:solidFill>
                <a:latin typeface="Arial Narrow" pitchFamily="34" charset="0"/>
              </a:rPr>
              <a:t>Jefatura 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de Gobierno del Distrito Federal y las </a:t>
            </a:r>
            <a:r>
              <a:rPr lang="es-MX" sz="2400" dirty="0" smtClean="0">
                <a:solidFill>
                  <a:srgbClr val="7030A0"/>
                </a:solidFill>
                <a:latin typeface="Arial Narrow" pitchFamily="34" charset="0"/>
              </a:rPr>
              <a:t>Secretarías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, así como las demás dependencias que determine la ley.</a:t>
            </a:r>
            <a:endParaRPr lang="es-ES" sz="240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endParaRPr lang="es-MX" sz="12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5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85720" y="419556"/>
          <a:ext cx="4786346" cy="63670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93173"/>
                <a:gridCol w="2393173"/>
              </a:tblGrid>
              <a:tr h="50842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ADMINISTRACIÓN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 PÚBLICA CENTRALIZADA</a:t>
                      </a:r>
                      <a:endParaRPr lang="es-MX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noFill/>
                  </a:tcPr>
                </a:tc>
              </a:tr>
              <a:tr h="45491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Jefatura de Gobierno del D.F.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 Turismo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759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 Gobierno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 Cultura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222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 Desarrollo Urbano y Vivienda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Procuraduría General de Justicia del Distrito Federal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491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 Desarrollo Económico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Oficialía Mayor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491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del Medio Ambiente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Contraloría General del Distrito Federal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491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 Obras y Servicios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Consejería Jurídica y de Servicios Legales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491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 Desarrollo Social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 Protección Civil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491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 de Salud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 Trabajo y Fomento al Empleo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491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 Finanzas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 Educación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954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 Transportes y Vialidad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 Desarrollo</a:t>
                      </a:r>
                      <a:r>
                        <a:rPr lang="es-MX" sz="1400" baseline="0" dirty="0" smtClean="0">
                          <a:latin typeface="Arial" pitchFamily="34" charset="0"/>
                          <a:cs typeface="Arial" pitchFamily="34" charset="0"/>
                        </a:rPr>
                        <a:t> Rural y Equidad para las Comunidades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491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latin typeface="Arial" pitchFamily="34" charset="0"/>
                          <a:cs typeface="Arial" pitchFamily="34" charset="0"/>
                        </a:rPr>
                        <a:t>Secretaría de Seguridad Pública</a:t>
                      </a: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7 CuadroTexto"/>
          <p:cNvSpPr txBox="1">
            <a:spLocks noChangeArrowheads="1"/>
          </p:cNvSpPr>
          <p:nvPr/>
        </p:nvSpPr>
        <p:spPr bwMode="auto">
          <a:xfrm>
            <a:off x="357158" y="1071546"/>
            <a:ext cx="51435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000" b="1" dirty="0">
                <a:solidFill>
                  <a:srgbClr val="7030A0"/>
                </a:solidFill>
                <a:latin typeface="Arial Narrow" pitchFamily="34" charset="0"/>
              </a:rPr>
              <a:t>Órganos Desconcentrados</a:t>
            </a:r>
          </a:p>
          <a:p>
            <a:pPr algn="just"/>
            <a:endParaRPr lang="es-MX" sz="20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Forma de organización que pertenecen a un órgano de la Administración Pública centralizada para la más eficaz atención y eficiente despacho de los asuntos de su competencia. Los Órganos Desconcentrados no tiene personalidad jurídica ni patrimonio propio, jerárquicamente están subordinados a las Dependencia a las que pertenecen.</a:t>
            </a:r>
            <a:endParaRPr lang="es-MX" sz="2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60420" name="8 Imagen" descr="http://www.cevat.org.mx/aulavirtual/moodledata/19/GRAFICAS/grafica-1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0" y="1395413"/>
            <a:ext cx="3548063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 descr="Logos Juntos Col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3 Rectángulo"/>
          <p:cNvSpPr>
            <a:spLocks noChangeArrowheads="1"/>
          </p:cNvSpPr>
          <p:nvPr/>
        </p:nvSpPr>
        <p:spPr bwMode="auto">
          <a:xfrm>
            <a:off x="250825" y="1403350"/>
            <a:ext cx="86423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7030A0"/>
                </a:solidFill>
                <a:latin typeface="Arial Narrow" pitchFamily="34" charset="0"/>
              </a:rPr>
              <a:t>A la fecha, la Administración Pública del Distrito Federal cuenta con los siguientes órganos desconcentrados:</a:t>
            </a:r>
            <a:endParaRPr lang="es-ES" sz="2800">
              <a:solidFill>
                <a:srgbClr val="7030A0"/>
              </a:solidFill>
              <a:latin typeface="Arial Narrow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57188" y="2714625"/>
          <a:ext cx="8501122" cy="2554038"/>
        </p:xfrm>
        <a:graphic>
          <a:graphicData uri="http://schemas.openxmlformats.org/drawingml/2006/table">
            <a:tbl>
              <a:tblPr/>
              <a:tblGrid>
                <a:gridCol w="5929354"/>
                <a:gridCol w="2571768"/>
              </a:tblGrid>
              <a:tr h="6172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Órganos Desconcentrados</a:t>
                      </a:r>
                      <a:endParaRPr lang="es-ES" sz="320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Sector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30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 Instituto </a:t>
                      </a:r>
                      <a: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de Formación Profesional</a:t>
                      </a:r>
                      <a:b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2. Instituto Técnico de Formación Policial</a:t>
                      </a:r>
                      <a:b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3. Junta de Asistencia Privada del Distrito Federal</a:t>
                      </a:r>
                      <a:b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4. Sistema de Radio y Televisión Digital del Gobierno del D.F</a:t>
                      </a:r>
                      <a:r>
                        <a:rPr lang="es-MX" sz="200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5. Agencia</a:t>
                      </a:r>
                      <a:r>
                        <a:rPr lang="es-ES" sz="2000" baseline="0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 de Protección Sanitaria del Gobierno del D.F.</a:t>
                      </a:r>
                      <a:endParaRPr lang="es-ES" sz="200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Procuración de Justicia</a:t>
                      </a:r>
                      <a:b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Seguridad Pública</a:t>
                      </a:r>
                      <a:b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Jefatura de Gobierno </a:t>
                      </a:r>
                      <a:b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Secretaría de </a:t>
                      </a:r>
                      <a:r>
                        <a:rPr lang="es-MX" sz="200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Gobierno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Secretaría</a:t>
                      </a:r>
                      <a:r>
                        <a:rPr lang="es-ES" sz="2000" baseline="0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 de Salud</a:t>
                      </a:r>
                      <a:endParaRPr lang="es-ES" sz="200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29 CuadroTexto"/>
          <p:cNvSpPr txBox="1">
            <a:spLocks noChangeArrowheads="1"/>
          </p:cNvSpPr>
          <p:nvPr/>
        </p:nvSpPr>
        <p:spPr bwMode="auto">
          <a:xfrm>
            <a:off x="285750" y="1000125"/>
            <a:ext cx="85725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3200" b="1" dirty="0">
                <a:solidFill>
                  <a:srgbClr val="7030A0"/>
                </a:solidFill>
                <a:latin typeface="Arial Narrow" pitchFamily="34" charset="0"/>
              </a:rPr>
              <a:t>Sector Paraestatal</a:t>
            </a:r>
          </a:p>
          <a:p>
            <a:pPr algn="just"/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Los organismos descentralizados, las empresas de participación estatal mayoritaria y los fideicomisos públicos integran la Administración Pública paraestatal.</a:t>
            </a:r>
            <a:endParaRPr lang="es-ES" sz="240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endParaRPr lang="es-ES" sz="100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400" dirty="0" smtClean="0">
                <a:solidFill>
                  <a:srgbClr val="7030A0"/>
                </a:solidFill>
                <a:latin typeface="Arial Narrow" pitchFamily="34" charset="0"/>
              </a:rPr>
              <a:t>En estricto sentido, 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por descentralizar se entiende a la forma de organización de la Administración Pública del Distrito Federal, por la que, a través de una ley o decreto, se crea la unidad administrativa, con personalidad jurídica y patrimonio propios, autónoma en su gestión, para cumplir con un objeto específico relacionado con el interés general, trátese de un servicio público o la explotación de un bien del dominio público, cuya dirección corresponde a un director general y su gobierno interno a un órgano colegiado.</a:t>
            </a:r>
            <a:endParaRPr lang="es-ES" sz="24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4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785813" y="1428736"/>
          <a:ext cx="6500858" cy="5096934"/>
        </p:xfrm>
        <a:graphic>
          <a:graphicData uri="http://schemas.openxmlformats.org/drawingml/2006/table">
            <a:tbl>
              <a:tblPr/>
              <a:tblGrid>
                <a:gridCol w="4572032"/>
                <a:gridCol w="1928826"/>
              </a:tblGrid>
              <a:tr h="266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Organismos Descentralizados</a:t>
                      </a:r>
                      <a:endParaRPr lang="es-ES" sz="1800" b="1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Sector</a:t>
                      </a:r>
                      <a:endParaRPr lang="es-ES" sz="1800" b="1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8893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Caja </a:t>
                      </a: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de Previsión de la Policía Preventiva del D. F</a:t>
                      </a: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Caja de Previsión para Trabajadores a Lista de Raya del D. F</a:t>
                      </a: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Caja de Previsión de la Policía Auxiliar del D. F.</a:t>
                      </a:r>
                      <a:endParaRPr lang="es-ES" sz="1800" b="1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Oficialía Mayor</a:t>
                      </a:r>
                      <a:endParaRPr lang="es-ES" sz="1800" b="1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4. Heroico Cuerpo de Bomberos del D. F.</a:t>
                      </a:r>
                      <a:endParaRPr lang="es-ES" sz="1800" b="1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Protección Civil</a:t>
                      </a:r>
                      <a:endParaRPr lang="es-ES" sz="1800" b="1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8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5. Sistema de Transporte Colectivo (Metro</a:t>
                      </a: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Servicio de Transportes Eléctricos del D. F</a:t>
                      </a: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Red de Transporte de Pasajeros del D. F</a:t>
                      </a: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s-MX" sz="1200" b="1" spc="25" dirty="0" err="1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Metrobús</a:t>
                      </a:r>
                      <a:endParaRPr lang="es-ES" sz="1800" b="1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Transportes y Vialidad</a:t>
                      </a:r>
                      <a:endParaRPr lang="es-ES" sz="1800" b="1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9. Instituto de Vivienda del D. F.</a:t>
                      </a:r>
                      <a:endParaRPr lang="es-ES" sz="1800" b="1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Desarrollo Urbano y Vivienda</a:t>
                      </a:r>
                      <a:endParaRPr lang="es-ES" sz="1800" b="1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10. Sistema para el Desarrollo Integral de la Familia del D. F.</a:t>
                      </a:r>
                      <a:endParaRPr lang="es-ES" sz="1800" b="1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Jefatura de Gobierno</a:t>
                      </a:r>
                      <a:endParaRPr lang="es-ES" sz="1800" b="1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11. Servicios de Salud Pública del D. F</a:t>
                      </a: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Salud</a:t>
                      </a:r>
                      <a:endParaRPr lang="es-ES" sz="1800" b="1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12. Instituto de Educación Media Superior del D. F.</a:t>
                      </a:r>
                      <a:endParaRPr lang="es-ES" sz="1800" b="1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Educación</a:t>
                      </a:r>
                      <a:endParaRPr lang="es-ES" sz="1800" b="1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7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Instituto de la Juventud del D. F</a:t>
                      </a: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Procuraduría Social del D. F</a:t>
                      </a: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Consejo de Evaluación del Desarrollo Social en el D. </a:t>
                      </a: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Instituto de las Mujeres del D. </a:t>
                      </a: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Instituto de Ciencia y Tecnología del D. </a:t>
                      </a: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Instituto del Deporte del D. F.</a:t>
                      </a:r>
                      <a:endParaRPr lang="es-ES" sz="1800" b="1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Desarrollo Social</a:t>
                      </a:r>
                      <a:endParaRPr lang="es-ES" sz="1800" b="1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19. Procuraduría Ambiental y del Ordenamiento Territorial del D. </a:t>
                      </a: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b="1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Sistema de Aguas de la Ciudad de México</a:t>
                      </a:r>
                      <a:endParaRPr lang="es-ES" sz="1800" b="1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Medio Ambiente</a:t>
                      </a:r>
                      <a:endParaRPr lang="es-ES" sz="1800" b="1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857224" y="987966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7030A0"/>
                </a:solidFill>
              </a:rPr>
              <a:t>Algunos Ejemplos de Organismos Descentralizados</a:t>
            </a:r>
            <a:endParaRPr lang="es-MX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88" y="1071563"/>
            <a:ext cx="8358187" cy="5394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b="1" dirty="0">
                <a:solidFill>
                  <a:srgbClr val="7030A0"/>
                </a:solidFill>
                <a:latin typeface="Arial Narrow" pitchFamily="34" charset="0"/>
              </a:rPr>
              <a:t>Fideicomisos Públicos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dirty="0">
                <a:solidFill>
                  <a:srgbClr val="7030A0"/>
                </a:solidFill>
                <a:latin typeface="Arial Narrow" pitchFamily="34" charset="0"/>
              </a:rPr>
              <a:t>El fideicomiso es un contrato normado por la </a:t>
            </a:r>
            <a:r>
              <a:rPr lang="es-MX" sz="2200" i="1" dirty="0">
                <a:solidFill>
                  <a:srgbClr val="7030A0"/>
                </a:solidFill>
                <a:latin typeface="Arial Narrow" pitchFamily="34" charset="0"/>
              </a:rPr>
              <a:t>Ley General de Títulos y Operaciones de Crédito</a:t>
            </a:r>
            <a:r>
              <a:rPr lang="es-MX" sz="2200" dirty="0">
                <a:solidFill>
                  <a:srgbClr val="7030A0"/>
                </a:solidFill>
                <a:latin typeface="Arial Narrow" pitchFamily="34" charset="0"/>
              </a:rPr>
              <a:t>, cuyo artículo 381 dispone que por virtud del fideicomiso, el fideicomitente transmite a una institución fiduciaria la propiedad o la titularidad de uno o más bienes o derechos, según sea el caso, para ser destinados a fines lícitos y determinados, encomendando la realización de dichos fines a la propia institución fiduciaria.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5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dirty="0">
                <a:solidFill>
                  <a:srgbClr val="7030A0"/>
                </a:solidFill>
                <a:latin typeface="Arial Narrow" pitchFamily="34" charset="0"/>
              </a:rPr>
              <a:t>La ley dispone que los Fideicomisos Públicos son aquellos contratos mediante los cuales la Administración Pública del Distrito Federal, a través de la Secretaría de Finanzas en su carácter de fideicomitente, destina ciertos bienes a un fin lícito determinado, encomendando la realización de ese fin a una institución fiduciaria, con el propósito de auxiliar al Jefe de Gobierno o a los </a:t>
            </a:r>
            <a:r>
              <a:rPr lang="es-MX" sz="2200" dirty="0" smtClean="0">
                <a:solidFill>
                  <a:srgbClr val="7030A0"/>
                </a:solidFill>
                <a:latin typeface="Arial Narrow" pitchFamily="34" charset="0"/>
              </a:rPr>
              <a:t>Jefes </a:t>
            </a:r>
            <a:r>
              <a:rPr lang="es-MX" sz="2200" dirty="0">
                <a:solidFill>
                  <a:srgbClr val="7030A0"/>
                </a:solidFill>
                <a:latin typeface="Arial Narrow" pitchFamily="34" charset="0"/>
              </a:rPr>
              <a:t>D</a:t>
            </a:r>
            <a:r>
              <a:rPr lang="es-MX" sz="2200" dirty="0" smtClean="0">
                <a:solidFill>
                  <a:srgbClr val="7030A0"/>
                </a:solidFill>
                <a:latin typeface="Arial Narrow" pitchFamily="34" charset="0"/>
              </a:rPr>
              <a:t>elegacionales </a:t>
            </a:r>
            <a:r>
              <a:rPr lang="es-MX" sz="2200" dirty="0">
                <a:solidFill>
                  <a:srgbClr val="7030A0"/>
                </a:solidFill>
                <a:latin typeface="Arial Narrow" pitchFamily="34" charset="0"/>
              </a:rPr>
              <a:t>en la realización de las funciones que legalmente le corresponden.</a:t>
            </a:r>
            <a:endParaRPr lang="es-ES" sz="22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5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3 CuadroTexto"/>
          <p:cNvSpPr txBox="1">
            <a:spLocks noChangeArrowheads="1"/>
          </p:cNvSpPr>
          <p:nvPr/>
        </p:nvSpPr>
        <p:spPr bwMode="auto">
          <a:xfrm>
            <a:off x="357188" y="1239838"/>
            <a:ext cx="8358187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Los elementos del fideicomiso son:</a:t>
            </a:r>
            <a:endParaRPr lang="es-ES" sz="200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000" b="1" i="1" dirty="0">
                <a:solidFill>
                  <a:srgbClr val="7030A0"/>
                </a:solidFill>
                <a:latin typeface="Arial Narrow" pitchFamily="34" charset="0"/>
              </a:rPr>
              <a:t>Fideicomitente.</a:t>
            </a:r>
            <a:r>
              <a:rPr lang="es-MX" sz="2800" b="1" i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</a:p>
          <a:p>
            <a:pPr algn="just"/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Solo pueden ser fideicomitentes las personas con capacidad para transmitir la propiedad o la titularidad de los bienes o derechos objeto del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fideicomiso.</a:t>
            </a:r>
            <a:endParaRPr lang="es-ES" sz="200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Únicamente la Secretaría de Finanzas puede constituir fideicomisos públicos</a:t>
            </a:r>
          </a:p>
          <a:p>
            <a:pPr algn="just"/>
            <a:endParaRPr lang="es-MX" sz="200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000" b="1" i="1" dirty="0">
                <a:solidFill>
                  <a:srgbClr val="7030A0"/>
                </a:solidFill>
                <a:latin typeface="Arial Narrow" pitchFamily="34" charset="0"/>
              </a:rPr>
              <a:t>Fideicomisario. </a:t>
            </a:r>
          </a:p>
          <a:p>
            <a:pPr algn="just"/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Es la persona física o moral que obtiene un provecho derivado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de los fines 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establecidos para el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fideicomiso.</a:t>
            </a:r>
            <a:endParaRPr lang="es-MX" sz="200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endParaRPr lang="es-MX" sz="2000" dirty="0">
              <a:solidFill>
                <a:srgbClr val="7030A0"/>
              </a:solidFill>
              <a:latin typeface="Arial Narrow" pitchFamily="34" charset="0"/>
            </a:endParaRPr>
          </a:p>
          <a:p>
            <a:r>
              <a:rPr lang="es-MX" sz="2000" b="1" i="1" dirty="0">
                <a:solidFill>
                  <a:srgbClr val="7030A0"/>
                </a:solidFill>
                <a:latin typeface="Arial Narrow" pitchFamily="34" charset="0"/>
              </a:rPr>
              <a:t>Fiduciario.</a:t>
            </a:r>
          </a:p>
          <a:p>
            <a:r>
              <a:rPr lang="es-MX" sz="2000" i="1" dirty="0">
                <a:solidFill>
                  <a:srgbClr val="7030A0"/>
                </a:solidFill>
                <a:latin typeface="Arial Narrow" pitchFamily="34" charset="0"/>
              </a:rPr>
              <a:t> 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Es la institución bancaria autorizada para realizar actos de fideicomiso.</a:t>
            </a:r>
            <a:endParaRPr lang="es-ES" sz="2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4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Imagen 4" descr="Logos Juntos 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3 Rectángulo"/>
          <p:cNvSpPr>
            <a:spLocks noChangeArrowheads="1"/>
          </p:cNvSpPr>
          <p:nvPr/>
        </p:nvSpPr>
        <p:spPr bwMode="auto">
          <a:xfrm>
            <a:off x="250825" y="1371600"/>
            <a:ext cx="8569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1113">
              <a:buClr>
                <a:srgbClr val="FF33CC"/>
              </a:buClr>
            </a:pPr>
            <a:r>
              <a:rPr lang="es-MX" sz="2400" b="1" dirty="0" smtClean="0">
                <a:solidFill>
                  <a:srgbClr val="7030A0"/>
                </a:solidFill>
                <a:latin typeface="Arial Narrow" pitchFamily="34" charset="0"/>
              </a:rPr>
              <a:t>Autoridades </a:t>
            </a:r>
            <a:r>
              <a:rPr lang="es-MX" sz="2400" b="1" dirty="0">
                <a:solidFill>
                  <a:srgbClr val="7030A0"/>
                </a:solidFill>
                <a:latin typeface="Arial Narrow" pitchFamily="34" charset="0"/>
              </a:rPr>
              <a:t>locales del Distrito Federal</a:t>
            </a:r>
            <a:r>
              <a:rPr lang="es-MX" sz="2400" dirty="0" smtClean="0">
                <a:solidFill>
                  <a:srgbClr val="7030A0"/>
                </a:solidFill>
                <a:latin typeface="Arial Narrow" pitchFamily="34" charset="0"/>
              </a:rPr>
              <a:t>:</a:t>
            </a:r>
            <a:endParaRPr lang="es-MX" sz="24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500063" y="2921000"/>
          <a:ext cx="8286810" cy="2151710"/>
        </p:xfrm>
        <a:graphic>
          <a:graphicData uri="http://schemas.openxmlformats.org/drawingml/2006/table">
            <a:tbl>
              <a:tblPr/>
              <a:tblGrid>
                <a:gridCol w="3214711"/>
                <a:gridCol w="2643206"/>
                <a:gridCol w="2428893"/>
              </a:tblGrid>
              <a:tr h="484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Autoridades locales</a:t>
                      </a:r>
                      <a:endParaRPr lang="es-ES" sz="320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Autoridad u órgano</a:t>
                      </a:r>
                      <a:endParaRPr lang="es-ES" sz="320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Función</a:t>
                      </a:r>
                      <a:endParaRPr lang="es-ES" sz="320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4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Asamblea Legislativa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Legislativo</a:t>
                      </a:r>
                      <a:endParaRPr lang="es-ES" sz="320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Emitir leyes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0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Jefe de Gobierno</a:t>
                      </a:r>
                      <a:endParaRPr lang="es-ES" sz="320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Ejecutivo</a:t>
                      </a:r>
                      <a:endParaRPr lang="es-ES" sz="320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Administrar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Tribunal Superior de Justicia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Judicial</a:t>
                      </a:r>
                      <a:endParaRPr lang="es-ES" sz="320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Dirimir controversias</a:t>
                      </a:r>
                      <a:endParaRPr lang="es-ES" sz="320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74" y="1357116"/>
          <a:ext cx="7572402" cy="5072280"/>
        </p:xfrm>
        <a:graphic>
          <a:graphicData uri="http://schemas.openxmlformats.org/drawingml/2006/table">
            <a:tbl>
              <a:tblPr/>
              <a:tblGrid>
                <a:gridCol w="5929328"/>
                <a:gridCol w="1643074"/>
              </a:tblGrid>
              <a:tr h="2298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Fideicomiso</a:t>
                      </a:r>
                      <a:endParaRPr lang="es-ES" sz="1400" b="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Sector</a:t>
                      </a:r>
                      <a:endParaRPr lang="es-ES" sz="1400" b="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2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 Fideicomiso de Recuperación Crediticia del D. F. (FIDERE III)</a:t>
                      </a:r>
                      <a:endParaRPr lang="es-ES" sz="1400" b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Finanzas</a:t>
                      </a:r>
                      <a:endParaRPr lang="es-ES" sz="1400" b="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2. Fondo Mixto de Promoción Turística del D. F. (FONMIX)</a:t>
                      </a:r>
                      <a:endParaRPr lang="es-ES" sz="1400" b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Turismo</a:t>
                      </a:r>
                      <a:endParaRPr lang="es-ES" sz="1400" b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3. Fondo para la Atención y Apoyo a las Víctimas del Delito (</a:t>
                      </a:r>
                      <a:r>
                        <a:rPr lang="es-MX" sz="1200" b="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FAAVID)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Fondo de Seguridad Pública del D. F. (FOSEG-DF)</a:t>
                      </a:r>
                      <a:endParaRPr lang="es-ES" sz="1400" b="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Procuración de Justicia</a:t>
                      </a:r>
                      <a:endParaRPr lang="es-ES" sz="1400" b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1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5. Fideicomiso Museo de Arte Popular Mexicano (</a:t>
                      </a:r>
                      <a:r>
                        <a:rPr lang="es-MX" sz="1200" b="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MAP)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Fideicomiso Museo del Estanquillo (MES)</a:t>
                      </a:r>
                      <a:endParaRPr lang="es-ES" sz="1400" b="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Cultura</a:t>
                      </a:r>
                      <a:endParaRPr lang="es-ES" sz="1400" b="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7. Fondo para el Desarrollo Social de la Ciudad de México (</a:t>
                      </a:r>
                      <a:r>
                        <a:rPr lang="es-MX" sz="1200" b="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FONDESO)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Fideicomiso Central de Abasto de la Ciudad de México</a:t>
                      </a:r>
                      <a:endParaRPr lang="es-ES" sz="1400" b="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Desarrollo Económico</a:t>
                      </a:r>
                      <a:endParaRPr lang="es-ES" sz="1400" b="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9. Fideicomiso Educación Garantizada (constituido en 2007)</a:t>
                      </a:r>
                      <a:endParaRPr lang="es-ES" sz="1400" b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Desarrollo Social</a:t>
                      </a:r>
                      <a:endParaRPr lang="es-ES" sz="1400" b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10. Fideicomiso Fondo de Desastres Naturales del D. F. (FONDEN-DF)</a:t>
                      </a:r>
                      <a:endParaRPr lang="es-ES" sz="1400" b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Protección Civil</a:t>
                      </a:r>
                      <a:endParaRPr lang="es-ES" sz="1400" b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11. Fondo de Desarrollo Económico (FONDECO)</a:t>
                      </a:r>
                      <a:endParaRPr lang="es-ES" sz="1400" b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Oficialía Mayor</a:t>
                      </a:r>
                      <a:endParaRPr lang="es-ES" sz="1400" b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12. Fideicomiso para el Fondo de Promoción para el Financiamiento del Transporte </a:t>
                      </a:r>
                      <a:r>
                        <a:rPr lang="es-MX" sz="1200" b="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Público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Fideicomiso de Apoyo a la Infraestructura Vial y del Transporte en el D. F.</a:t>
                      </a:r>
                      <a:endParaRPr lang="es-ES" sz="1400" b="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Transportes y Vialidad</a:t>
                      </a:r>
                      <a:endParaRPr lang="es-ES" sz="1400" b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14. Fideicomiso para el Mejoramiento de las Vías de Comunicación del D. F. (FIMEVIC)</a:t>
                      </a:r>
                      <a:b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s-MX" sz="1200" b="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 </a:t>
                      </a: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Fideicomiso del Centro Histórico de la Ciudad de México (FIDCENTRO)</a:t>
                      </a:r>
                      <a:endParaRPr lang="es-ES" sz="1400" b="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Obras y Servicios</a:t>
                      </a:r>
                      <a:endParaRPr lang="es-ES" sz="1400" b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1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16. Fideicomiso INNOVA D. </a:t>
                      </a:r>
                      <a:r>
                        <a:rPr lang="es-MX" sz="1200" b="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 smtClean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Fondo Ambiental Público del D. F.</a:t>
                      </a:r>
                      <a:endParaRPr lang="es-ES" sz="1400" b="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0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Medio Ambiente</a:t>
                      </a:r>
                      <a:endParaRPr lang="es-ES" sz="1400" b="0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4260" marR="24260" marT="24260" marB="2426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857224" y="857232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7030A0"/>
                </a:solidFill>
              </a:rPr>
              <a:t>Algunos Ejemplos de Fideicomisos</a:t>
            </a:r>
            <a:endParaRPr lang="es-MX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3 CuadroTexto"/>
          <p:cNvSpPr txBox="1">
            <a:spLocks noChangeArrowheads="1"/>
          </p:cNvSpPr>
          <p:nvPr/>
        </p:nvSpPr>
        <p:spPr bwMode="auto">
          <a:xfrm>
            <a:off x="357188" y="1214438"/>
            <a:ext cx="842962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000" b="1" dirty="0" smtClean="0">
                <a:solidFill>
                  <a:srgbClr val="7030A0"/>
                </a:solidFill>
                <a:latin typeface="Arial Narrow" pitchFamily="34" charset="0"/>
              </a:rPr>
              <a:t>Empresas de Participación Estatal Mayoritaria</a:t>
            </a:r>
          </a:p>
          <a:p>
            <a:pPr algn="just"/>
            <a:endParaRPr lang="es-MX" sz="20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Es la sociedad 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de cualquier naturaleza en las que el Gobierno del Distrito Federal, o una o más de sus entidades paraestatales aporten o sean propietarios de más del 50% del capital social, o les corresponda la facultad de nombrar a la mayoría de los miembros de los órganos de gobierno o su equivalente, o bien designar al presidente o director general, o cuando tengan facultades para vetar los acuerdos del órgano de gobierno.</a:t>
            </a:r>
          </a:p>
          <a:p>
            <a:pPr algn="just"/>
            <a:endParaRPr lang="es-MX" sz="200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Las empresas públicas presentan las siguientes características:</a:t>
            </a:r>
          </a:p>
          <a:p>
            <a:pPr algn="just"/>
            <a:endParaRPr lang="es-ES" sz="2000" dirty="0">
              <a:solidFill>
                <a:srgbClr val="7030A0"/>
              </a:solidFill>
              <a:latin typeface="Arial Narrow" pitchFamily="34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El capital social es aportado por el Estado.</a:t>
            </a:r>
            <a:endParaRPr lang="es-ES" sz="2000" dirty="0">
              <a:solidFill>
                <a:srgbClr val="7030A0"/>
              </a:solidFill>
              <a:latin typeface="Arial Narrow" pitchFamily="34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La actividad de la empresa es vigilada, supervisada y controlada por el Estado.</a:t>
            </a:r>
            <a:endParaRPr lang="es-ES" sz="2000" dirty="0">
              <a:solidFill>
                <a:srgbClr val="7030A0"/>
              </a:solidFill>
              <a:latin typeface="Arial Narrow" pitchFamily="34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El fin de la empresa pública no es la obtención de un lucro, sino cubrir necesidades colectivas o propias del Estado.</a:t>
            </a:r>
            <a:endParaRPr lang="es-ES" sz="2000" dirty="0">
              <a:solidFill>
                <a:srgbClr val="7030A0"/>
              </a:solidFill>
              <a:latin typeface="Arial Narrow" pitchFamily="34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Las normas que aplican a la organización y actividades de la empresa son mixtas; es decir, tanto de derecho público como privado.</a:t>
            </a:r>
            <a:endParaRPr lang="es-ES" sz="200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endParaRPr lang="es-ES" sz="2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4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3 CuadroTexto"/>
          <p:cNvSpPr txBox="1">
            <a:spLocks noChangeArrowheads="1"/>
          </p:cNvSpPr>
          <p:nvPr/>
        </p:nvSpPr>
        <p:spPr bwMode="auto">
          <a:xfrm>
            <a:off x="285750" y="1285875"/>
            <a:ext cx="84296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>
                <a:solidFill>
                  <a:srgbClr val="7030A0"/>
                </a:solidFill>
                <a:latin typeface="Arial Narrow" pitchFamily="34" charset="0"/>
              </a:rPr>
              <a:t>El </a:t>
            </a:r>
            <a:r>
              <a:rPr lang="es-MX" sz="2400" b="1">
                <a:solidFill>
                  <a:srgbClr val="7030A0"/>
                </a:solidFill>
                <a:latin typeface="Arial Narrow" pitchFamily="34" charset="0"/>
              </a:rPr>
              <a:t>objeto social</a:t>
            </a:r>
            <a:r>
              <a:rPr lang="es-MX" sz="2400">
                <a:solidFill>
                  <a:srgbClr val="7030A0"/>
                </a:solidFill>
                <a:latin typeface="Arial Narrow" pitchFamily="34" charset="0"/>
              </a:rPr>
              <a:t> de la empresa pública puede consistir en:</a:t>
            </a:r>
            <a:endParaRPr lang="es-ES" sz="2400">
              <a:solidFill>
                <a:srgbClr val="7030A0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MX" sz="2400">
                <a:solidFill>
                  <a:srgbClr val="7030A0"/>
                </a:solidFill>
                <a:latin typeface="Arial Narrow" pitchFamily="34" charset="0"/>
              </a:rPr>
              <a:t>Prestar un servicio público.</a:t>
            </a:r>
            <a:endParaRPr lang="es-ES" sz="2400">
              <a:solidFill>
                <a:srgbClr val="7030A0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MX" sz="2400">
                <a:solidFill>
                  <a:srgbClr val="7030A0"/>
                </a:solidFill>
                <a:latin typeface="Arial Narrow" pitchFamily="34" charset="0"/>
              </a:rPr>
              <a:t>Administrar bienes propiedad del Distrito Federal.</a:t>
            </a:r>
            <a:endParaRPr lang="es-ES" sz="2400">
              <a:solidFill>
                <a:srgbClr val="7030A0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MX" sz="2400">
                <a:solidFill>
                  <a:srgbClr val="7030A0"/>
                </a:solidFill>
                <a:latin typeface="Arial Narrow" pitchFamily="34" charset="0"/>
              </a:rPr>
              <a:t>Producir bienes y prestar servicios.</a:t>
            </a:r>
            <a:endParaRPr lang="es-ES" sz="2400">
              <a:solidFill>
                <a:srgbClr val="7030A0"/>
              </a:solidFill>
              <a:latin typeface="Arial Narrow" pitchFamily="34" charset="0"/>
            </a:endParaRPr>
          </a:p>
          <a:p>
            <a:endParaRPr lang="es-ES" sz="2400">
              <a:solidFill>
                <a:srgbClr val="7030A0"/>
              </a:solidFill>
              <a:latin typeface="Arial Narrow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75" y="3071813"/>
          <a:ext cx="7358114" cy="2643206"/>
        </p:xfrm>
        <a:graphic>
          <a:graphicData uri="http://schemas.openxmlformats.org/drawingml/2006/table">
            <a:tbl>
              <a:tblPr/>
              <a:tblGrid>
                <a:gridCol w="4713435"/>
                <a:gridCol w="2644679"/>
              </a:tblGrid>
              <a:tr h="762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Empresa</a:t>
                      </a:r>
                      <a:endParaRPr lang="es-ES" sz="3200" b="1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Sector</a:t>
                      </a:r>
                      <a:endParaRPr lang="es-ES" sz="3200" b="1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1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 Corporación Mexicana de Impresión, S. A. de C. V. (COMISA)</a:t>
                      </a:r>
                      <a:br>
                        <a:rPr lang="es-MX" sz="20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es-MX" sz="20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2. Servicios Metropolitanos, S. A. de C. V. (SERVIMET)</a:t>
                      </a:r>
                      <a:endParaRPr lang="es-ES" sz="3200" b="1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spc="25" dirty="0">
                          <a:solidFill>
                            <a:srgbClr val="7030A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Oficialía Mayor</a:t>
                      </a:r>
                      <a:endParaRPr lang="es-ES" sz="3200" b="1" dirty="0">
                        <a:solidFill>
                          <a:srgbClr val="7030A0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3 CuadroTexto"/>
          <p:cNvSpPr txBox="1">
            <a:spLocks noChangeArrowheads="1"/>
          </p:cNvSpPr>
          <p:nvPr/>
        </p:nvSpPr>
        <p:spPr bwMode="auto">
          <a:xfrm>
            <a:off x="357188" y="1000125"/>
            <a:ext cx="8429625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3200" b="1" dirty="0">
                <a:solidFill>
                  <a:srgbClr val="7030A0"/>
                </a:solidFill>
                <a:latin typeface="Freestyle Script" pitchFamily="66" charset="0"/>
              </a:rPr>
              <a:t>LAS DELEGACIONES</a:t>
            </a:r>
          </a:p>
          <a:p>
            <a:pPr algn="just"/>
            <a:endParaRPr lang="es-MX" sz="800" b="1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endParaRPr lang="es-MX" sz="80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200" dirty="0">
                <a:solidFill>
                  <a:srgbClr val="7030A0"/>
                </a:solidFill>
                <a:latin typeface="Arial Narrow" pitchFamily="34" charset="0"/>
              </a:rPr>
              <a:t>Las delegaciones son la unidad político-administrativa regional que lleva a cabo todas las atribuciones del Distrito Federal dentro del territorio geográfico de la propia delegación</a:t>
            </a:r>
            <a:r>
              <a:rPr lang="es-MX" sz="2200" dirty="0" smtClean="0">
                <a:solidFill>
                  <a:srgbClr val="7030A0"/>
                </a:solidFill>
                <a:latin typeface="Arial Narrow" pitchFamily="34" charset="0"/>
              </a:rPr>
              <a:t>.</a:t>
            </a:r>
          </a:p>
          <a:p>
            <a:pPr algn="just"/>
            <a:endParaRPr lang="es-MX" sz="220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200" dirty="0" smtClean="0">
                <a:solidFill>
                  <a:srgbClr val="7030A0"/>
                </a:solidFill>
                <a:latin typeface="Arial Narrow" pitchFamily="34" charset="0"/>
              </a:rPr>
              <a:t>Sustento </a:t>
            </a:r>
            <a:r>
              <a:rPr lang="es-MX" sz="2200" dirty="0">
                <a:solidFill>
                  <a:srgbClr val="7030A0"/>
                </a:solidFill>
                <a:latin typeface="Arial Narrow" pitchFamily="34" charset="0"/>
              </a:rPr>
              <a:t>en el artículo 104 del </a:t>
            </a:r>
            <a:r>
              <a:rPr lang="es-MX" sz="2200" i="1" dirty="0">
                <a:solidFill>
                  <a:srgbClr val="7030A0"/>
                </a:solidFill>
                <a:latin typeface="Arial Narrow" pitchFamily="34" charset="0"/>
              </a:rPr>
              <a:t>Estatuto de Gobierno</a:t>
            </a:r>
            <a:r>
              <a:rPr lang="es-MX" sz="2200" dirty="0">
                <a:solidFill>
                  <a:srgbClr val="7030A0"/>
                </a:solidFill>
                <a:latin typeface="Arial Narrow" pitchFamily="34" charset="0"/>
              </a:rPr>
              <a:t>, que prevé lo siguiente</a:t>
            </a:r>
            <a:r>
              <a:rPr lang="es-MX" sz="2200" dirty="0" smtClean="0">
                <a:solidFill>
                  <a:srgbClr val="7030A0"/>
                </a:solidFill>
                <a:latin typeface="Arial Narrow" pitchFamily="34" charset="0"/>
              </a:rPr>
              <a:t>:</a:t>
            </a:r>
          </a:p>
          <a:p>
            <a:pPr algn="just"/>
            <a:endParaRPr lang="es-ES" sz="220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200" b="1" dirty="0">
                <a:solidFill>
                  <a:srgbClr val="7030A0"/>
                </a:solidFill>
                <a:latin typeface="Arial Narrow" pitchFamily="34" charset="0"/>
              </a:rPr>
              <a:t>“Artículo 104.- </a:t>
            </a:r>
            <a:r>
              <a:rPr lang="es-MX" sz="2200" dirty="0">
                <a:solidFill>
                  <a:srgbClr val="7030A0"/>
                </a:solidFill>
                <a:latin typeface="Arial Narrow" pitchFamily="34" charset="0"/>
              </a:rPr>
              <a:t>La Administración Pública del Distrito Federal contará con un órgano político-administrativo en cada demarcación territorial. Para los efectos de este Estatuto y las leyes, las demarcaciones territoriales y los órganos político-administrativos en cada una de ellas se denominarán genéricamente delegaciones. </a:t>
            </a:r>
            <a:endParaRPr lang="es-ES" sz="22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4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3 CuadroTexto"/>
          <p:cNvSpPr txBox="1">
            <a:spLocks noChangeArrowheads="1"/>
          </p:cNvSpPr>
          <p:nvPr/>
        </p:nvSpPr>
        <p:spPr bwMode="auto">
          <a:xfrm>
            <a:off x="285750" y="1620838"/>
            <a:ext cx="8501063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400">
                <a:solidFill>
                  <a:srgbClr val="7030A0"/>
                </a:solidFill>
                <a:latin typeface="Arial Narrow" pitchFamily="34" charset="0"/>
              </a:rPr>
              <a:t>Cada delegación se integra con un titular, al que se denomina genéricamente jefe delegacional, electo en forma universal, libre, secreta y directa cada tres años, según lo determine la ley, así como con los funcionarios y demás servidores públicos que determinen la Ley Orgánica y el reglamento respectivos.</a:t>
            </a:r>
          </a:p>
          <a:p>
            <a:pPr algn="just"/>
            <a:endParaRPr lang="es-ES" sz="200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400" b="1">
                <a:solidFill>
                  <a:srgbClr val="7030A0"/>
                </a:solidFill>
                <a:latin typeface="Arial Narrow" pitchFamily="34" charset="0"/>
              </a:rPr>
              <a:t>Las delegaciones tienen competencia, dentro de sus respectivas jurisdicciones, en las materias de: gobierno, administración, asuntos jurídicos, obras, servicios, actividades sociales, protección civil, seguridad pública, promoción económica, cultural y deportiva, y las demás que señalan las leyes.</a:t>
            </a:r>
            <a:endParaRPr lang="es-ES" sz="240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4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4 CuadroTexto"/>
          <p:cNvSpPr txBox="1">
            <a:spLocks noChangeArrowheads="1"/>
          </p:cNvSpPr>
          <p:nvPr/>
        </p:nvSpPr>
        <p:spPr bwMode="auto">
          <a:xfrm>
            <a:off x="357188" y="1214438"/>
            <a:ext cx="528637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Actualmente las delegaciones del Distrito Federal son:</a:t>
            </a:r>
          </a:p>
          <a:p>
            <a:endParaRPr lang="es-MX" sz="800" dirty="0">
              <a:solidFill>
                <a:srgbClr val="7030A0"/>
              </a:solidFill>
              <a:latin typeface="Arial Narrow" pitchFamily="34" charset="0"/>
            </a:endParaRPr>
          </a:p>
          <a:p>
            <a:pPr lvl="1"/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1. Delegación Álvaro Obregón.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2. Delegación </a:t>
            </a:r>
            <a:r>
              <a:rPr lang="es-MX" sz="2000" dirty="0" err="1">
                <a:solidFill>
                  <a:srgbClr val="7030A0"/>
                </a:solidFill>
                <a:latin typeface="Arial Narrow" pitchFamily="34" charset="0"/>
              </a:rPr>
              <a:t>Azcapotzalco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3. Delegación Benito Juárez.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4. Delegación Coyoacán.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5. Delegación </a:t>
            </a:r>
            <a:r>
              <a:rPr lang="es-MX" sz="2000" dirty="0" err="1">
                <a:solidFill>
                  <a:srgbClr val="7030A0"/>
                </a:solidFill>
                <a:latin typeface="Arial Narrow" pitchFamily="34" charset="0"/>
              </a:rPr>
              <a:t>Cuajimalpa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 de Morelos.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6. Delegación Cuauhtémoc.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7. Delegación Gustavo A. Madero.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8. Delegación </a:t>
            </a:r>
            <a:r>
              <a:rPr lang="es-MX" sz="2000" dirty="0" err="1">
                <a:solidFill>
                  <a:srgbClr val="7030A0"/>
                </a:solidFill>
                <a:latin typeface="Arial Narrow" pitchFamily="34" charset="0"/>
              </a:rPr>
              <a:t>Iztacalco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9. Delegación </a:t>
            </a:r>
            <a:r>
              <a:rPr lang="es-MX" sz="2000" dirty="0" err="1">
                <a:solidFill>
                  <a:srgbClr val="7030A0"/>
                </a:solidFill>
                <a:latin typeface="Arial Narrow" pitchFamily="34" charset="0"/>
              </a:rPr>
              <a:t>Iztapalapa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10. Delegación La Magdalena Contreras.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11. Delegación Miguel Hidalgo.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12. Delegación Milpa Alta.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13. Delegación </a:t>
            </a:r>
            <a:r>
              <a:rPr lang="es-MX" sz="2000" dirty="0" err="1">
                <a:solidFill>
                  <a:srgbClr val="7030A0"/>
                </a:solidFill>
                <a:latin typeface="Arial Narrow" pitchFamily="34" charset="0"/>
              </a:rPr>
              <a:t>Tláhuac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14. Delegación </a:t>
            </a:r>
            <a:r>
              <a:rPr lang="es-MX" sz="2000" dirty="0" err="1">
                <a:solidFill>
                  <a:srgbClr val="7030A0"/>
                </a:solidFill>
                <a:latin typeface="Arial Narrow" pitchFamily="34" charset="0"/>
              </a:rPr>
              <a:t>Tlalpan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15. Delegación Venustiano Carranza.</a:t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16. Delegación Xochimilco.</a:t>
            </a:r>
            <a:endParaRPr lang="es-ES" sz="2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76805" name="7 Imagen" descr="http://www.cevat.org.mx/aulavirtual/moodledata/19/GRAFICAS/nuevo-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5" y="1428750"/>
            <a:ext cx="3500438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 descr="Logos Juntos Col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>
            <a:spLocks noChangeArrowheads="1"/>
          </p:cNvSpPr>
          <p:nvPr/>
        </p:nvSpPr>
        <p:spPr bwMode="auto">
          <a:xfrm>
            <a:off x="357188" y="1714488"/>
            <a:ext cx="8429625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3200" b="1" dirty="0" smtClean="0">
                <a:solidFill>
                  <a:srgbClr val="7030A0"/>
                </a:solidFill>
                <a:latin typeface="Freestyle Script" pitchFamily="66" charset="0"/>
              </a:rPr>
              <a:t>ORGANOS AUTÓNOMOS</a:t>
            </a:r>
            <a:endParaRPr lang="es-MX" sz="3200" b="1" dirty="0">
              <a:solidFill>
                <a:srgbClr val="7030A0"/>
              </a:solidFill>
              <a:latin typeface="Freestyle Script" pitchFamily="66" charset="0"/>
            </a:endParaRPr>
          </a:p>
          <a:p>
            <a:pPr algn="just"/>
            <a:endParaRPr lang="es-MX" sz="8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endParaRPr lang="es-MX" sz="8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endParaRPr lang="es-MX" sz="8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endParaRPr lang="es-MX" sz="800" b="1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Son creados por medio de un acto legislativo, es decir por la promulgación de una ley específica, ejercen sus facultades de decisión y ejecución de manera independiente y autónoma de los órganos locales y de otros de la misma naturaleza, preservando una estructura orgánica y patrimonial que le son propios, para el cumplimiento de fines que atienden a los intereses públicos.</a:t>
            </a:r>
          </a:p>
          <a:p>
            <a:pPr algn="just"/>
            <a:endParaRPr lang="es-ES" sz="2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8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3" name="Imagen 4" descr="Logos Juntos 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1285860"/>
            <a:ext cx="842968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7030A0"/>
                </a:solidFill>
                <a:latin typeface="Arial Narrow" pitchFamily="34" charset="0"/>
              </a:rPr>
              <a:t>Características de los Órganos Autónomos .</a:t>
            </a:r>
          </a:p>
          <a:p>
            <a:endParaRPr lang="es-MX" sz="10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lvl="0"/>
            <a:r>
              <a:rPr lang="es-MX" sz="2400" b="1" dirty="0" smtClean="0">
                <a:solidFill>
                  <a:srgbClr val="7030A0"/>
                </a:solidFill>
                <a:latin typeface="Arial Narrow" pitchFamily="34" charset="0"/>
              </a:rPr>
              <a:t>La autonomía es </a:t>
            </a:r>
            <a:r>
              <a:rPr lang="es-MX" sz="2400" b="1" i="1" dirty="0" smtClean="0">
                <a:solidFill>
                  <a:srgbClr val="7030A0"/>
                </a:solidFill>
                <a:latin typeface="Arial Narrow" pitchFamily="34" charset="0"/>
              </a:rPr>
              <a:t>ex </a:t>
            </a:r>
            <a:r>
              <a:rPr lang="es-MX" sz="2400" b="1" i="1" dirty="0" err="1" smtClean="0">
                <a:solidFill>
                  <a:srgbClr val="7030A0"/>
                </a:solidFill>
                <a:latin typeface="Arial Narrow" pitchFamily="34" charset="0"/>
              </a:rPr>
              <a:t>lege</a:t>
            </a:r>
            <a:r>
              <a:rPr lang="es-MX" sz="2400" b="1" dirty="0" smtClean="0">
                <a:solidFill>
                  <a:srgbClr val="7030A0"/>
                </a:solidFill>
                <a:latin typeface="Arial Narrow" pitchFamily="34" charset="0"/>
              </a:rPr>
              <a:t>. </a:t>
            </a:r>
            <a:r>
              <a:rPr lang="es-MX" sz="2400" dirty="0" smtClean="0">
                <a:solidFill>
                  <a:srgbClr val="7030A0"/>
                </a:solidFill>
                <a:latin typeface="Arial Narrow" pitchFamily="34" charset="0"/>
              </a:rPr>
              <a:t>Únicamente a través de ley se determina la existencia de un órgano autónomo.</a:t>
            </a:r>
          </a:p>
          <a:p>
            <a:pPr lvl="0"/>
            <a:endParaRPr lang="es-ES" sz="10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lvl="0"/>
            <a:r>
              <a:rPr lang="es-MX" sz="2400" b="1" dirty="0" smtClean="0">
                <a:solidFill>
                  <a:srgbClr val="7030A0"/>
                </a:solidFill>
                <a:latin typeface="Arial Narrow" pitchFamily="34" charset="0"/>
              </a:rPr>
              <a:t>El nombramiento de los integrantes, incluyendo la Presidencia del Órgano Autónomo, </a:t>
            </a:r>
            <a:r>
              <a:rPr lang="es-MX" sz="2400" dirty="0" smtClean="0">
                <a:solidFill>
                  <a:srgbClr val="7030A0"/>
                </a:solidFill>
                <a:latin typeface="Arial Narrow" pitchFamily="34" charset="0"/>
              </a:rPr>
              <a:t>es compartido entre los poderes Ejecutivo y Legislativo.</a:t>
            </a:r>
          </a:p>
          <a:p>
            <a:pPr lvl="0"/>
            <a:endParaRPr lang="es-ES" sz="10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lvl="0"/>
            <a:r>
              <a:rPr lang="es-MX" sz="2400" b="1" dirty="0" smtClean="0">
                <a:solidFill>
                  <a:srgbClr val="7030A0"/>
                </a:solidFill>
                <a:latin typeface="Arial Narrow" pitchFamily="34" charset="0"/>
              </a:rPr>
              <a:t>Inamovilidad del cargo de los integrantes</a:t>
            </a:r>
            <a:r>
              <a:rPr lang="es-MX" sz="2400" dirty="0" smtClean="0">
                <a:solidFill>
                  <a:srgbClr val="7030A0"/>
                </a:solidFill>
                <a:latin typeface="Arial Narrow" pitchFamily="34" charset="0"/>
              </a:rPr>
              <a:t>, salvo a través del procedimiento relativo a las responsabilidades políticas previstas en la Constitución general.</a:t>
            </a:r>
          </a:p>
          <a:p>
            <a:pPr lvl="0"/>
            <a:endParaRPr lang="es-ES" sz="10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lvl="0"/>
            <a:r>
              <a:rPr lang="es-MX" sz="2400" b="1" dirty="0" smtClean="0">
                <a:solidFill>
                  <a:srgbClr val="7030A0"/>
                </a:solidFill>
                <a:latin typeface="Arial Narrow" pitchFamily="34" charset="0"/>
              </a:rPr>
              <a:t>Independencia de los órganos locales.</a:t>
            </a:r>
          </a:p>
          <a:p>
            <a:pPr lvl="0"/>
            <a:endParaRPr lang="es-ES" sz="10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lvl="0"/>
            <a:r>
              <a:rPr lang="es-MX" sz="2400" b="1" dirty="0" smtClean="0">
                <a:solidFill>
                  <a:srgbClr val="7030A0"/>
                </a:solidFill>
                <a:latin typeface="Arial Narrow" pitchFamily="34" charset="0"/>
              </a:rPr>
              <a:t>Personalidad y patrimonio propios.</a:t>
            </a:r>
            <a:endParaRPr lang="es-ES" sz="2400" dirty="0" smtClean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3" name="Imagen 4" descr="Logos Juntos 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1311552"/>
            <a:ext cx="85011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7030A0"/>
                </a:solidFill>
                <a:latin typeface="Arial Narrow" pitchFamily="34" charset="0"/>
              </a:rPr>
              <a:t>Órganos Autónomos:</a:t>
            </a:r>
          </a:p>
          <a:p>
            <a:endParaRPr lang="es-ES" sz="28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s-MX" sz="2800" dirty="0" smtClean="0">
                <a:solidFill>
                  <a:srgbClr val="7030A0"/>
                </a:solidFill>
                <a:latin typeface="Arial Narrow" pitchFamily="34" charset="0"/>
              </a:rPr>
              <a:t>Instituto de Acceso a la Información Pública y Protección de Datos Personales del Distrito Federal.</a:t>
            </a:r>
            <a:endParaRPr lang="es-ES" sz="28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s-MX" sz="2800" dirty="0" smtClean="0">
                <a:solidFill>
                  <a:srgbClr val="7030A0"/>
                </a:solidFill>
                <a:latin typeface="Arial Narrow" pitchFamily="34" charset="0"/>
              </a:rPr>
              <a:t>Universidad Autónoma de la Ciudad de México.</a:t>
            </a:r>
            <a:endParaRPr lang="es-ES" sz="28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s-MX" sz="2800" dirty="0" smtClean="0">
                <a:solidFill>
                  <a:srgbClr val="7030A0"/>
                </a:solidFill>
                <a:latin typeface="Arial Narrow" pitchFamily="34" charset="0"/>
              </a:rPr>
              <a:t>Tribunal de lo Contencioso Administrativo del Distrito Federal.</a:t>
            </a:r>
            <a:endParaRPr lang="es-ES" sz="28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s-MX" sz="2800" dirty="0" smtClean="0">
                <a:solidFill>
                  <a:srgbClr val="7030A0"/>
                </a:solidFill>
                <a:latin typeface="Arial Narrow" pitchFamily="34" charset="0"/>
              </a:rPr>
              <a:t>Junta Local de Conciliación y Arbitraje del Distrito Federal.</a:t>
            </a:r>
            <a:endParaRPr lang="es-ES" sz="28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s-MX" sz="2800" dirty="0" smtClean="0">
                <a:solidFill>
                  <a:srgbClr val="7030A0"/>
                </a:solidFill>
                <a:latin typeface="Arial Narrow" pitchFamily="34" charset="0"/>
              </a:rPr>
              <a:t>Comisión de Derechos Humanos del Distrito Federal.</a:t>
            </a:r>
            <a:endParaRPr lang="es-ES" sz="28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s-MX" sz="2800" dirty="0" smtClean="0">
                <a:solidFill>
                  <a:srgbClr val="7030A0"/>
                </a:solidFill>
                <a:latin typeface="Arial Narrow" pitchFamily="34" charset="0"/>
              </a:rPr>
              <a:t>Instituto Electoral del Distrito Federal.</a:t>
            </a:r>
            <a:endParaRPr lang="es-ES" sz="28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s-MX" sz="2800" dirty="0" smtClean="0">
                <a:solidFill>
                  <a:srgbClr val="7030A0"/>
                </a:solidFill>
                <a:latin typeface="Arial Narrow" pitchFamily="34" charset="0"/>
              </a:rPr>
              <a:t>Tribunal Electoral del Distrito Federal.</a:t>
            </a:r>
            <a:endParaRPr lang="es-ES" sz="28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3" name="Imagen 4" descr="Logos Juntos 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5859" r="1562" b="7714"/>
          <a:stretch>
            <a:fillRect/>
          </a:stretch>
        </p:blipFill>
        <p:spPr bwMode="auto">
          <a:xfrm>
            <a:off x="1142976" y="1571612"/>
            <a:ext cx="6215106" cy="436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1643042" y="1071546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rial Narrow" pitchFamily="34" charset="0"/>
              </a:rPr>
              <a:t>http://www.cevat.org.mx/aulavirtual/cursos/</a:t>
            </a:r>
            <a:endParaRPr lang="es-MX" sz="2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4 Rectángulo"/>
          <p:cNvSpPr>
            <a:spLocks noChangeArrowheads="1"/>
          </p:cNvSpPr>
          <p:nvPr/>
        </p:nvSpPr>
        <p:spPr bwMode="auto">
          <a:xfrm>
            <a:off x="465138" y="1677988"/>
            <a:ext cx="8250237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4400" b="1" dirty="0">
                <a:solidFill>
                  <a:srgbClr val="7030A0"/>
                </a:solidFill>
                <a:latin typeface="Freestyle Script" pitchFamily="66" charset="0"/>
              </a:rPr>
              <a:t>ÓRGANO EJECUTIVO</a:t>
            </a:r>
          </a:p>
          <a:p>
            <a:pPr algn="just"/>
            <a:r>
              <a:rPr lang="es-MX" sz="2800" dirty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es-MX" sz="2800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es-MX" sz="2800" dirty="0">
                <a:solidFill>
                  <a:srgbClr val="7030A0"/>
                </a:solidFill>
                <a:latin typeface="Arial Narrow" pitchFamily="34" charset="0"/>
              </a:rPr>
              <a:t>El Poder Ejecutivo y la Administración Pública en el Distrito Federal </a:t>
            </a:r>
            <a:r>
              <a:rPr lang="es-MX" sz="2800" b="1" dirty="0">
                <a:solidFill>
                  <a:srgbClr val="7030A0"/>
                </a:solidFill>
                <a:latin typeface="Arial Narrow" pitchFamily="34" charset="0"/>
              </a:rPr>
              <a:t>están a cargo</a:t>
            </a:r>
            <a:r>
              <a:rPr lang="es-MX" sz="2800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s-MX" sz="2800" dirty="0" smtClean="0">
                <a:solidFill>
                  <a:srgbClr val="7030A0"/>
                </a:solidFill>
                <a:latin typeface="Arial Narrow" pitchFamily="34" charset="0"/>
              </a:rPr>
              <a:t>y </a:t>
            </a:r>
            <a:r>
              <a:rPr lang="es-MX" sz="2800" b="1" dirty="0" smtClean="0">
                <a:solidFill>
                  <a:srgbClr val="7030A0"/>
                </a:solidFill>
                <a:latin typeface="Arial Narrow" pitchFamily="34" charset="0"/>
              </a:rPr>
              <a:t>recaen en</a:t>
            </a:r>
            <a:r>
              <a:rPr lang="es-MX" sz="2800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s-MX" sz="2800" dirty="0">
                <a:solidFill>
                  <a:srgbClr val="7030A0"/>
                </a:solidFill>
                <a:latin typeface="Arial Narrow" pitchFamily="34" charset="0"/>
              </a:rPr>
              <a:t>una sola persona, elegida por votación universal, libre, directa y secreta, denominada </a:t>
            </a:r>
            <a:r>
              <a:rPr lang="es-MX" sz="2800" b="1" dirty="0">
                <a:solidFill>
                  <a:srgbClr val="7030A0"/>
                </a:solidFill>
                <a:latin typeface="Arial Narrow" pitchFamily="34" charset="0"/>
              </a:rPr>
              <a:t>Jefe de Gobierno del Distrito Federal </a:t>
            </a:r>
            <a:r>
              <a:rPr lang="es-MX" sz="2800" dirty="0">
                <a:solidFill>
                  <a:srgbClr val="7030A0"/>
                </a:solidFill>
                <a:latin typeface="Arial Narrow" pitchFamily="34" charset="0"/>
              </a:rPr>
              <a:t>(artículo 122 de la Constitución </a:t>
            </a:r>
            <a:r>
              <a:rPr lang="es-MX" sz="2800" dirty="0" smtClean="0">
                <a:solidFill>
                  <a:srgbClr val="7030A0"/>
                </a:solidFill>
                <a:latin typeface="Arial Narrow" pitchFamily="34" charset="0"/>
              </a:rPr>
              <a:t>Federal</a:t>
            </a:r>
            <a:r>
              <a:rPr lang="es-MX" sz="2800" dirty="0">
                <a:solidFill>
                  <a:srgbClr val="7030A0"/>
                </a:solidFill>
                <a:latin typeface="Arial Narrow" pitchFamily="34" charset="0"/>
              </a:rPr>
              <a:t>).</a:t>
            </a:r>
            <a:endParaRPr lang="es-ES" sz="4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4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1"/>
          <a:stretch>
            <a:fillRect/>
          </a:stretch>
        </p:blipFill>
        <p:spPr bwMode="auto">
          <a:xfrm>
            <a:off x="6486560" y="5617712"/>
            <a:ext cx="2657472" cy="121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1714480" y="2143116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rgbClr val="7030A0"/>
                </a:solidFill>
                <a:latin typeface="Freestyle Script" pitchFamily="66" charset="0"/>
              </a:rPr>
              <a:t>GRACIAS.</a:t>
            </a:r>
            <a:endParaRPr lang="es-MX" sz="9600" dirty="0">
              <a:solidFill>
                <a:srgbClr val="7030A0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12 CuadroTexto"/>
          <p:cNvSpPr txBox="1">
            <a:spLocks noChangeArrowheads="1"/>
          </p:cNvSpPr>
          <p:nvPr/>
        </p:nvSpPr>
        <p:spPr bwMode="auto">
          <a:xfrm>
            <a:off x="285750" y="1588693"/>
            <a:ext cx="85725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4000" b="1" dirty="0">
                <a:solidFill>
                  <a:srgbClr val="7030A0"/>
                </a:solidFill>
                <a:latin typeface="Freestyle Script" pitchFamily="66" charset="0"/>
              </a:rPr>
              <a:t>ÓRGANO </a:t>
            </a:r>
            <a:r>
              <a:rPr lang="es-MX" sz="4000" b="1" dirty="0" smtClean="0">
                <a:solidFill>
                  <a:srgbClr val="7030A0"/>
                </a:solidFill>
                <a:latin typeface="Freestyle Script" pitchFamily="66" charset="0"/>
              </a:rPr>
              <a:t>LEGISLATIVO</a:t>
            </a:r>
            <a:endParaRPr lang="es-MX" sz="2800" b="1" dirty="0">
              <a:solidFill>
                <a:srgbClr val="7030A0"/>
              </a:solidFill>
              <a:latin typeface="Arial Narrow" pitchFamily="34" charset="0"/>
            </a:endParaRPr>
          </a:p>
          <a:p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es-MX" sz="2000" dirty="0">
                <a:solidFill>
                  <a:srgbClr val="7030A0"/>
                </a:solidFill>
                <a:latin typeface="Arial Narrow" pitchFamily="34" charset="0"/>
              </a:rPr>
            </a:br>
            <a:endParaRPr lang="es-MX" sz="1000" dirty="0">
              <a:solidFill>
                <a:srgbClr val="7030A0"/>
              </a:solidFill>
              <a:latin typeface="Arial Narrow" pitchFamily="34" charset="0"/>
            </a:endParaRPr>
          </a:p>
          <a:p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La Asamblea Legislativa es el órgano 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local de gobierno del Distrito Federal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al que le corresponde la función de emitir y/o proponer las leyes que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aplican 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en esta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Entidad Federativa.</a:t>
            </a:r>
            <a:endParaRPr lang="es-ES" sz="2000" dirty="0">
              <a:solidFill>
                <a:srgbClr val="7030A0"/>
              </a:solidFill>
              <a:latin typeface="Arial Narrow" pitchFamily="34" charset="0"/>
            </a:endParaRPr>
          </a:p>
          <a:p>
            <a:endParaRPr lang="es-MX" sz="1000" dirty="0">
              <a:solidFill>
                <a:srgbClr val="7030A0"/>
              </a:solidFill>
              <a:latin typeface="Arial Narrow" pitchFamily="34" charset="0"/>
            </a:endParaRPr>
          </a:p>
          <a:p>
            <a:endParaRPr lang="es-MX" sz="500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Se integra de 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40 diputados electos según los principios de mayoría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relativa (votación) 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y 26 de representación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proporcional (plurinominal). Son elegidos cada tres años por voto universal, libre, directo y secreto en los términos que disponga la ley de la materia, por cada diputado propietario se elegirá un suplente.</a:t>
            </a:r>
            <a:endParaRPr lang="es-ES" sz="2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4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4 Rectángulo"/>
          <p:cNvSpPr>
            <a:spLocks noChangeArrowheads="1"/>
          </p:cNvSpPr>
          <p:nvPr/>
        </p:nvSpPr>
        <p:spPr bwMode="auto">
          <a:xfrm>
            <a:off x="323850" y="1365250"/>
            <a:ext cx="8462963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200" b="1" dirty="0" smtClean="0">
                <a:solidFill>
                  <a:srgbClr val="7030A0"/>
                </a:solidFill>
                <a:latin typeface="Arial Narrow" pitchFamily="34" charset="0"/>
              </a:rPr>
              <a:t>Facultades 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es-MX" sz="2400" dirty="0">
                <a:solidFill>
                  <a:srgbClr val="7030A0"/>
                </a:solidFill>
                <a:latin typeface="Arial Narrow" pitchFamily="34" charset="0"/>
              </a:rPr>
            </a:br>
            <a:endParaRPr lang="es-MX" sz="2400" dirty="0">
              <a:solidFill>
                <a:srgbClr val="7030A0"/>
              </a:solidFill>
              <a:latin typeface="Arial Narrow" pitchFamily="34" charset="0"/>
            </a:endParaRPr>
          </a:p>
          <a:p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Las facultades de la  Asamblea Legislativa coinciden prácticamente con las que corresponden a las cámaras de diputados de los estados, con dos excepciones muy importantes:</a:t>
            </a:r>
          </a:p>
          <a:p>
            <a:endParaRPr lang="es-ES" sz="2400" dirty="0">
              <a:solidFill>
                <a:srgbClr val="7030A0"/>
              </a:solidFill>
              <a:latin typeface="Arial Narrow" pitchFamily="34" charset="0"/>
            </a:endParaRPr>
          </a:p>
          <a:p>
            <a:r>
              <a:rPr lang="es-MX" sz="2400" b="1" dirty="0">
                <a:solidFill>
                  <a:srgbClr val="7030A0"/>
                </a:solidFill>
                <a:latin typeface="Arial Narrow" pitchFamily="34" charset="0"/>
              </a:rPr>
              <a:t>El </a:t>
            </a:r>
            <a:r>
              <a:rPr lang="es-MX" sz="2400" b="1" i="1" dirty="0">
                <a:solidFill>
                  <a:srgbClr val="7030A0"/>
                </a:solidFill>
                <a:latin typeface="Arial Narrow" pitchFamily="34" charset="0"/>
              </a:rPr>
              <a:t>Estatuto de Gobierno</a:t>
            </a:r>
            <a:r>
              <a:rPr lang="es-MX" sz="2400" b="1" dirty="0">
                <a:solidFill>
                  <a:srgbClr val="7030A0"/>
                </a:solidFill>
                <a:latin typeface="Arial Narrow" pitchFamily="34" charset="0"/>
              </a:rPr>
              <a:t>. 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Es emitido por el Congreso de la Unión, por lo que el Distrito Federal no puede darse a sí mismo su propia Constitución.</a:t>
            </a:r>
          </a:p>
          <a:p>
            <a:endParaRPr lang="es-ES" sz="2400" dirty="0">
              <a:solidFill>
                <a:srgbClr val="7030A0"/>
              </a:solidFill>
              <a:latin typeface="Arial Narrow" pitchFamily="34" charset="0"/>
            </a:endParaRPr>
          </a:p>
          <a:p>
            <a:r>
              <a:rPr lang="es-MX" sz="2400" b="1" dirty="0">
                <a:solidFill>
                  <a:srgbClr val="7030A0"/>
                </a:solidFill>
                <a:latin typeface="Arial Narrow" pitchFamily="34" charset="0"/>
              </a:rPr>
              <a:t>La deuda pública. 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Los importes del endeudamiento y las reglas de su aplicación corresponden al Congreso de la Unión.</a:t>
            </a:r>
            <a:endParaRPr lang="es-ES" sz="24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4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038930"/>
            <a:ext cx="8501122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 smtClean="0">
                <a:solidFill>
                  <a:srgbClr val="7030A0"/>
                </a:solidFill>
                <a:latin typeface="Freestyle Script" pitchFamily="66" charset="0"/>
              </a:rPr>
              <a:t>ÓRGANO JUDICIAL</a:t>
            </a:r>
          </a:p>
          <a:p>
            <a:r>
              <a:rPr lang="es-MX" sz="3400" b="1" dirty="0" smtClean="0">
                <a:solidFill>
                  <a:srgbClr val="7030A0"/>
                </a:solidFill>
                <a:latin typeface="Freestyle Script" pitchFamily="66" charset="0"/>
              </a:rPr>
              <a:t>Tribunal Superior de Justicia del Distrito Federal</a:t>
            </a:r>
          </a:p>
          <a:p>
            <a:pPr algn="just"/>
            <a:r>
              <a:rPr lang="es-MX" sz="2400" dirty="0" smtClean="0">
                <a:solidFill>
                  <a:srgbClr val="7030A0"/>
                </a:solidFill>
                <a:latin typeface="Arial Narrow" pitchFamily="34" charset="0"/>
              </a:rPr>
              <a:t>Corresponde al Tribunal Superior de Justicia del Distrito Federal la Administración e impartición de Justicia en el Distrito Federal y demás órganos judiciales, con base en establecido en la Constitución Política de los Estados Unidos Mexicanos, el Estatuto de Gobierno del Distrito Federal y demás ordenamientos legales aplicables</a:t>
            </a:r>
          </a:p>
          <a:p>
            <a:pPr algn="just"/>
            <a:endParaRPr lang="es-MX" sz="24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endParaRPr lang="es-MX" sz="11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r>
              <a:rPr lang="es-MX" sz="3400" b="1" dirty="0" smtClean="0">
                <a:solidFill>
                  <a:srgbClr val="7030A0"/>
                </a:solidFill>
                <a:latin typeface="Freestyle Script" pitchFamily="66" charset="0"/>
              </a:rPr>
              <a:t>Consejo de la Judicatura </a:t>
            </a:r>
          </a:p>
          <a:p>
            <a:pPr algn="just"/>
            <a:r>
              <a:rPr lang="es-MX" sz="2400" dirty="0" smtClean="0">
                <a:solidFill>
                  <a:srgbClr val="7030A0"/>
                </a:solidFill>
                <a:latin typeface="Arial Narrow" pitchFamily="34" charset="0"/>
              </a:rPr>
              <a:t>Órgano del Tribunal Superior de Justicia del Distrito Federal encargado de su administración, vigilancia y disciplina, en los términos que la Ley establece.</a:t>
            </a:r>
            <a:endParaRPr lang="es-MX" sz="2800" dirty="0" smtClean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3" name="Imagen 4" descr="Logos Juntos 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3 Rectángulo"/>
          <p:cNvSpPr>
            <a:spLocks noChangeArrowheads="1"/>
          </p:cNvSpPr>
          <p:nvPr/>
        </p:nvSpPr>
        <p:spPr bwMode="auto">
          <a:xfrm>
            <a:off x="822329" y="1357298"/>
            <a:ext cx="796451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400" i="1" dirty="0" smtClean="0">
                <a:solidFill>
                  <a:srgbClr val="7030A0"/>
                </a:solidFill>
                <a:latin typeface="Arial Narrow" pitchFamily="34" charset="0"/>
              </a:rPr>
              <a:t>La Administración Pública puede clasificarse de diversas maneras, entre las que se señalan las siguientes</a:t>
            </a:r>
            <a:r>
              <a:rPr lang="es-MX" sz="2400" dirty="0" smtClean="0">
                <a:solidFill>
                  <a:srgbClr val="7030A0"/>
                </a:solidFill>
                <a:latin typeface="Arial Narrow" pitchFamily="34" charset="0"/>
              </a:rPr>
              <a:t>:</a:t>
            </a:r>
          </a:p>
          <a:p>
            <a:endParaRPr lang="es-MX" sz="24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r>
              <a:rPr lang="es-MX" sz="2400" dirty="0" smtClean="0">
                <a:solidFill>
                  <a:srgbClr val="7030A0"/>
                </a:solidFill>
                <a:latin typeface="Arial Narrow" pitchFamily="34" charset="0"/>
              </a:rPr>
              <a:t>En 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función de su relación de jerarquía:</a:t>
            </a:r>
            <a:endParaRPr lang="es-ES" sz="2400" dirty="0">
              <a:solidFill>
                <a:srgbClr val="7030A0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MX" sz="2400" b="1" dirty="0">
                <a:solidFill>
                  <a:srgbClr val="7030A0"/>
                </a:solidFill>
                <a:latin typeface="Arial Narrow" pitchFamily="34" charset="0"/>
              </a:rPr>
              <a:t>Directa 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(central).</a:t>
            </a:r>
            <a:endParaRPr lang="es-ES" sz="2400" dirty="0">
              <a:solidFill>
                <a:srgbClr val="7030A0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MX" sz="2400" b="1" dirty="0">
                <a:solidFill>
                  <a:srgbClr val="7030A0"/>
                </a:solidFill>
                <a:latin typeface="Arial Narrow" pitchFamily="34" charset="0"/>
              </a:rPr>
              <a:t>Indirecta 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(paraestatal).</a:t>
            </a:r>
          </a:p>
          <a:p>
            <a:endParaRPr lang="es-ES" sz="800" dirty="0">
              <a:solidFill>
                <a:srgbClr val="7030A0"/>
              </a:solidFill>
              <a:latin typeface="Arial Narrow" pitchFamily="34" charset="0"/>
            </a:endParaRPr>
          </a:p>
          <a:p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En función de su forma:</a:t>
            </a:r>
            <a:endParaRPr lang="es-ES" sz="2400" dirty="0">
              <a:solidFill>
                <a:srgbClr val="7030A0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MX" sz="2400" b="1" dirty="0">
                <a:solidFill>
                  <a:srgbClr val="7030A0"/>
                </a:solidFill>
                <a:latin typeface="Arial Narrow" pitchFamily="34" charset="0"/>
              </a:rPr>
              <a:t>Centralizada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.</a:t>
            </a:r>
            <a:endParaRPr lang="es-ES" sz="2400" dirty="0">
              <a:solidFill>
                <a:srgbClr val="7030A0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MX" sz="2400" b="1" dirty="0">
                <a:solidFill>
                  <a:srgbClr val="7030A0"/>
                </a:solidFill>
                <a:latin typeface="Arial Narrow" pitchFamily="34" charset="0"/>
              </a:rPr>
              <a:t>Desconcentrada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.</a:t>
            </a:r>
            <a:endParaRPr lang="es-ES" sz="2400" dirty="0">
              <a:solidFill>
                <a:srgbClr val="7030A0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MX" sz="2400" b="1" dirty="0">
                <a:solidFill>
                  <a:srgbClr val="7030A0"/>
                </a:solidFill>
                <a:latin typeface="Arial Narrow" pitchFamily="34" charset="0"/>
              </a:rPr>
              <a:t>Descentralizada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.</a:t>
            </a:r>
            <a:endParaRPr lang="es-ES" sz="2400" dirty="0">
              <a:solidFill>
                <a:srgbClr val="7030A0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MX" sz="2400" b="1" dirty="0">
                <a:solidFill>
                  <a:srgbClr val="7030A0"/>
                </a:solidFill>
                <a:latin typeface="Arial Narrow" pitchFamily="34" charset="0"/>
              </a:rPr>
              <a:t>Empresas de participación estatal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.</a:t>
            </a:r>
            <a:endParaRPr lang="es-ES" sz="2400" dirty="0">
              <a:solidFill>
                <a:srgbClr val="7030A0"/>
              </a:solidFill>
              <a:latin typeface="Arial Narrow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s-MX" sz="2400" b="1" dirty="0">
                <a:solidFill>
                  <a:srgbClr val="7030A0"/>
                </a:solidFill>
                <a:latin typeface="Arial Narrow" pitchFamily="34" charset="0"/>
              </a:rPr>
              <a:t>Fideicomisos Públicos</a:t>
            </a:r>
            <a:r>
              <a:rPr lang="es-MX" sz="2400" dirty="0">
                <a:solidFill>
                  <a:srgbClr val="7030A0"/>
                </a:solidFill>
                <a:latin typeface="Arial Narrow" pitchFamily="34" charset="0"/>
              </a:rPr>
              <a:t>.</a:t>
            </a:r>
          </a:p>
          <a:p>
            <a:endParaRPr lang="es-ES" sz="5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4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50825" y="1017588"/>
            <a:ext cx="864235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>
                <a:solidFill>
                  <a:srgbClr val="7030A0"/>
                </a:solidFill>
                <a:latin typeface="Freestyle Script" pitchFamily="66" charset="0"/>
              </a:rPr>
              <a:t>CENTRALIZACIÓN ADMINISTRATIVA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800" dirty="0">
              <a:solidFill>
                <a:srgbClr val="7030A0"/>
              </a:solidFill>
              <a:latin typeface="Arial Narrow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“La centralización administrativa es la forma de organización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que  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se ordenan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articulándose 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bajo un orden jerárquico a partir del titular del Poder Ejecutivo, con el objeto de unificar las decisiones, el mando, la acción y la ejecución”.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100" dirty="0">
              <a:solidFill>
                <a:srgbClr val="7030A0"/>
              </a:solidFill>
              <a:latin typeface="Arial Narrow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En el Distrito Federal la atribución de nombramiento le fue limitada al Jefe de Gobierno en dos casos particulares: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50" dirty="0">
              <a:solidFill>
                <a:srgbClr val="7030A0"/>
              </a:solidFill>
              <a:latin typeface="Arial Narrow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El primero es el relativo al titular del Ministerio Público o sea el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Procurador General 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de Justicia, quien es nombrado y removido por el Jefe de Gobierno del Distrito Federal, con la aprobación del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Presidente 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de la República.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50" dirty="0">
              <a:solidFill>
                <a:srgbClr val="7030A0"/>
              </a:solidFill>
              <a:latin typeface="Arial Narrow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El segundo se refiere a la designación del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Secretario 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de Seguridad Pública quien es nombrado por el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Presidente 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de la República, a propuesta del Jefe de Gobierno del Distrito Federal. Este servidor público puede ser removido libremente por el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Presidente </a:t>
            </a:r>
            <a:r>
              <a:rPr lang="es-MX" sz="2000" dirty="0">
                <a:solidFill>
                  <a:srgbClr val="7030A0"/>
                </a:solidFill>
                <a:latin typeface="Arial Narrow" pitchFamily="34" charset="0"/>
              </a:rPr>
              <a:t>de la República o a solicitud del Jefe de Gobierno del Distrito </a:t>
            </a:r>
            <a:r>
              <a:rPr lang="es-MX" sz="2000" dirty="0" smtClean="0">
                <a:solidFill>
                  <a:srgbClr val="7030A0"/>
                </a:solidFill>
                <a:latin typeface="Arial Narrow" pitchFamily="34" charset="0"/>
              </a:rPr>
              <a:t>Federal.</a:t>
            </a:r>
            <a:endParaRPr lang="es-MX" sz="24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4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3 Rectángulo"/>
          <p:cNvSpPr>
            <a:spLocks noChangeArrowheads="1"/>
          </p:cNvSpPr>
          <p:nvPr/>
        </p:nvSpPr>
        <p:spPr bwMode="auto">
          <a:xfrm>
            <a:off x="323850" y="1768475"/>
            <a:ext cx="8496300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4000" b="1" dirty="0">
                <a:solidFill>
                  <a:srgbClr val="7030A0"/>
                </a:solidFill>
                <a:latin typeface="Freestyle Script" pitchFamily="66" charset="0"/>
              </a:rPr>
              <a:t>DESCENTRALIZACIÓN ADMINISTRATIVA</a:t>
            </a:r>
          </a:p>
          <a:p>
            <a:endParaRPr lang="es-MX" sz="3200" b="1" dirty="0">
              <a:solidFill>
                <a:srgbClr val="7030A0"/>
              </a:solidFill>
              <a:latin typeface="Arial Narrow" pitchFamily="34" charset="0"/>
            </a:endParaRPr>
          </a:p>
          <a:p>
            <a:pPr algn="just"/>
            <a:r>
              <a:rPr lang="es-MX" sz="2800" dirty="0">
                <a:solidFill>
                  <a:srgbClr val="7030A0"/>
                </a:solidFill>
                <a:latin typeface="Arial Narrow" pitchFamily="34" charset="0"/>
              </a:rPr>
              <a:t>Consiste en otorgar al órgano que se </a:t>
            </a:r>
            <a:r>
              <a:rPr lang="es-MX" sz="2800" dirty="0" smtClean="0">
                <a:solidFill>
                  <a:srgbClr val="7030A0"/>
                </a:solidFill>
                <a:latin typeface="Arial Narrow" pitchFamily="34" charset="0"/>
              </a:rPr>
              <a:t>descentraliza, </a:t>
            </a:r>
            <a:r>
              <a:rPr lang="es-MX" sz="2800" dirty="0">
                <a:solidFill>
                  <a:srgbClr val="7030A0"/>
                </a:solidFill>
                <a:latin typeface="Arial Narrow" pitchFamily="34" charset="0"/>
              </a:rPr>
              <a:t>por medio de un acto formalmente legislativo (ley o decreto del Ejecutivo), determinadas facultades de decisión y ejecución que permitan, sin perderse la estructura jerárquica, flexibilidad y eficacia en el desempeño público.</a:t>
            </a:r>
            <a:endParaRPr lang="es-MX" sz="6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4" name="Imagen 4" descr="Logos Juntos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020"/>
          <a:stretch>
            <a:fillRect/>
          </a:stretch>
        </p:blipFill>
        <p:spPr bwMode="auto">
          <a:xfrm>
            <a:off x="7772410" y="6207125"/>
            <a:ext cx="137162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2598</TotalTime>
  <Words>1893</Words>
  <Application>Microsoft Office PowerPoint</Application>
  <PresentationFormat>Presentación en pantalla (4:3)</PresentationFormat>
  <Paragraphs>290</Paragraphs>
  <Slides>30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Tema1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Pablo</dc:creator>
  <cp:lastModifiedBy>ayari.contreras</cp:lastModifiedBy>
  <cp:revision>315</cp:revision>
  <dcterms:created xsi:type="dcterms:W3CDTF">2011-03-15T18:58:43Z</dcterms:created>
  <dcterms:modified xsi:type="dcterms:W3CDTF">2012-06-25T22:08:24Z</dcterms:modified>
</cp:coreProperties>
</file>